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1"/>
  </p:sldMasterIdLst>
  <p:sldIdLst>
    <p:sldId id="256" r:id="rId2"/>
    <p:sldId id="257" r:id="rId3"/>
    <p:sldId id="258" r:id="rId4"/>
    <p:sldId id="259" r:id="rId5"/>
    <p:sldId id="261" r:id="rId6"/>
    <p:sldId id="266" r:id="rId7"/>
    <p:sldId id="265" r:id="rId8"/>
    <p:sldId id="262" r:id="rId9"/>
    <p:sldId id="269" r:id="rId10"/>
    <p:sldId id="263" r:id="rId11"/>
    <p:sldId id="268" r:id="rId12"/>
    <p:sldId id="264"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mshi Krishna" userId="a7acc426405d1412" providerId="LiveId" clId="{253D9D6A-F959-4F34-B658-06C08604C5C2}"/>
    <pc:docChg chg="custSel addSld modSld">
      <pc:chgData name="Vamshi Krishna" userId="a7acc426405d1412" providerId="LiveId" clId="{253D9D6A-F959-4F34-B658-06C08604C5C2}" dt="2023-03-06T23:17:00.575" v="686" actId="20577"/>
      <pc:docMkLst>
        <pc:docMk/>
      </pc:docMkLst>
      <pc:sldChg chg="modSp new mod">
        <pc:chgData name="Vamshi Krishna" userId="a7acc426405d1412" providerId="LiveId" clId="{253D9D6A-F959-4F34-B658-06C08604C5C2}" dt="2023-03-06T23:06:15.479" v="529" actId="20577"/>
        <pc:sldMkLst>
          <pc:docMk/>
          <pc:sldMk cId="530354294" sldId="258"/>
        </pc:sldMkLst>
        <pc:spChg chg="mod">
          <ac:chgData name="Vamshi Krishna" userId="a7acc426405d1412" providerId="LiveId" clId="{253D9D6A-F959-4F34-B658-06C08604C5C2}" dt="2023-03-06T22:59:30.273" v="16" actId="20577"/>
          <ac:spMkLst>
            <pc:docMk/>
            <pc:sldMk cId="530354294" sldId="258"/>
            <ac:spMk id="2" creationId="{6ADC4902-4FF4-2AD2-6928-40A070931C1F}"/>
          </ac:spMkLst>
        </pc:spChg>
        <pc:spChg chg="mod">
          <ac:chgData name="Vamshi Krishna" userId="a7acc426405d1412" providerId="LiveId" clId="{253D9D6A-F959-4F34-B658-06C08604C5C2}" dt="2023-03-06T23:06:15.479" v="529" actId="20577"/>
          <ac:spMkLst>
            <pc:docMk/>
            <pc:sldMk cId="530354294" sldId="258"/>
            <ac:spMk id="3" creationId="{2DF85F0D-01B5-26A0-0329-6E16BDE5E1E7}"/>
          </ac:spMkLst>
        </pc:spChg>
      </pc:sldChg>
      <pc:sldChg chg="modSp new mod">
        <pc:chgData name="Vamshi Krishna" userId="a7acc426405d1412" providerId="LiveId" clId="{253D9D6A-F959-4F34-B658-06C08604C5C2}" dt="2023-03-06T23:16:30.547" v="663" actId="1076"/>
        <pc:sldMkLst>
          <pc:docMk/>
          <pc:sldMk cId="1452150511" sldId="259"/>
        </pc:sldMkLst>
        <pc:spChg chg="mod">
          <ac:chgData name="Vamshi Krishna" userId="a7acc426405d1412" providerId="LiveId" clId="{253D9D6A-F959-4F34-B658-06C08604C5C2}" dt="2023-03-06T23:14:34.642" v="554" actId="27636"/>
          <ac:spMkLst>
            <pc:docMk/>
            <pc:sldMk cId="1452150511" sldId="259"/>
            <ac:spMk id="2" creationId="{A3C83110-8F8C-1E5E-004F-379919C96319}"/>
          </ac:spMkLst>
        </pc:spChg>
        <pc:spChg chg="mod">
          <ac:chgData name="Vamshi Krishna" userId="a7acc426405d1412" providerId="LiveId" clId="{253D9D6A-F959-4F34-B658-06C08604C5C2}" dt="2023-03-06T23:16:30.547" v="663" actId="1076"/>
          <ac:spMkLst>
            <pc:docMk/>
            <pc:sldMk cId="1452150511" sldId="259"/>
            <ac:spMk id="3" creationId="{2ACADB62-6745-211B-42FA-960725E6D7B5}"/>
          </ac:spMkLst>
        </pc:spChg>
      </pc:sldChg>
      <pc:sldChg chg="modSp new mod">
        <pc:chgData name="Vamshi Krishna" userId="a7acc426405d1412" providerId="LiveId" clId="{253D9D6A-F959-4F34-B658-06C08604C5C2}" dt="2023-03-06T23:17:00.575" v="686" actId="20577"/>
        <pc:sldMkLst>
          <pc:docMk/>
          <pc:sldMk cId="1209844325" sldId="260"/>
        </pc:sldMkLst>
        <pc:spChg chg="mod">
          <ac:chgData name="Vamshi Krishna" userId="a7acc426405d1412" providerId="LiveId" clId="{253D9D6A-F959-4F34-B658-06C08604C5C2}" dt="2023-03-06T23:17:00.575" v="686" actId="20577"/>
          <ac:spMkLst>
            <pc:docMk/>
            <pc:sldMk cId="1209844325" sldId="260"/>
            <ac:spMk id="2" creationId="{96E866EF-4F4E-BD20-BAE4-E1530EECAEE4}"/>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F551C6-172A-42F7-86A0-33A5A1FE9529}" type="doc">
      <dgm:prSet loTypeId="urn:microsoft.com/office/officeart/2005/8/layout/process4" loCatId="process" qsTypeId="urn:microsoft.com/office/officeart/2005/8/quickstyle/simple1" qsCatId="simple" csTypeId="urn:microsoft.com/office/officeart/2005/8/colors/colorful5" csCatId="colorful"/>
      <dgm:spPr/>
      <dgm:t>
        <a:bodyPr/>
        <a:lstStyle/>
        <a:p>
          <a:endParaRPr lang="en-US"/>
        </a:p>
      </dgm:t>
    </dgm:pt>
    <dgm:pt modelId="{2A03AC77-DF90-4218-8D00-952F5DEC9D5E}">
      <dgm:prSet/>
      <dgm:spPr/>
      <dgm:t>
        <a:bodyPr/>
        <a:lstStyle/>
        <a:p>
          <a:r>
            <a:rPr lang="en-US"/>
            <a:t>From the statistical analysis, we can conclude that for any given data set, we can obtain an approximate accuracy of 90%.</a:t>
          </a:r>
        </a:p>
      </dgm:t>
    </dgm:pt>
    <dgm:pt modelId="{3C314C46-92A6-454D-9DA7-1ACFC350D037}" type="parTrans" cxnId="{E31DCE3D-9180-42D5-84EA-21693D978282}">
      <dgm:prSet/>
      <dgm:spPr/>
      <dgm:t>
        <a:bodyPr/>
        <a:lstStyle/>
        <a:p>
          <a:endParaRPr lang="en-US"/>
        </a:p>
      </dgm:t>
    </dgm:pt>
    <dgm:pt modelId="{584D2A22-9075-498E-87D7-DE625145DE9D}" type="sibTrans" cxnId="{E31DCE3D-9180-42D5-84EA-21693D978282}">
      <dgm:prSet/>
      <dgm:spPr/>
      <dgm:t>
        <a:bodyPr/>
        <a:lstStyle/>
        <a:p>
          <a:endParaRPr lang="en-US"/>
        </a:p>
      </dgm:t>
    </dgm:pt>
    <dgm:pt modelId="{81916401-C2F6-4D81-9D94-B82197A652A3}">
      <dgm:prSet/>
      <dgm:spPr/>
      <dgm:t>
        <a:bodyPr/>
        <a:lstStyle/>
        <a:p>
          <a:r>
            <a:rPr lang="en-US"/>
            <a:t>Additionally, we can also look at the recall using the confusion matrix as per the business requirement if we need to find the aspect of people whose loan is rejected.</a:t>
          </a:r>
        </a:p>
      </dgm:t>
    </dgm:pt>
    <dgm:pt modelId="{9EA15B54-8CA3-4780-8367-8839DF6D51E1}" type="parTrans" cxnId="{BECB3BE5-1266-448C-A5F6-CBC3214E43E2}">
      <dgm:prSet/>
      <dgm:spPr/>
      <dgm:t>
        <a:bodyPr/>
        <a:lstStyle/>
        <a:p>
          <a:endParaRPr lang="en-US"/>
        </a:p>
      </dgm:t>
    </dgm:pt>
    <dgm:pt modelId="{28E152BF-64C8-43F3-8AAA-33BF9D320769}" type="sibTrans" cxnId="{BECB3BE5-1266-448C-A5F6-CBC3214E43E2}">
      <dgm:prSet/>
      <dgm:spPr/>
      <dgm:t>
        <a:bodyPr/>
        <a:lstStyle/>
        <a:p>
          <a:endParaRPr lang="en-US"/>
        </a:p>
      </dgm:t>
    </dgm:pt>
    <dgm:pt modelId="{B3E9515D-AE90-4056-9EAC-887E91D6C671}" type="pres">
      <dgm:prSet presAssocID="{BCF551C6-172A-42F7-86A0-33A5A1FE9529}" presName="Name0" presStyleCnt="0">
        <dgm:presLayoutVars>
          <dgm:dir/>
          <dgm:animLvl val="lvl"/>
          <dgm:resizeHandles val="exact"/>
        </dgm:presLayoutVars>
      </dgm:prSet>
      <dgm:spPr/>
    </dgm:pt>
    <dgm:pt modelId="{78261D75-EB30-43FB-993C-DBF5ACE9015A}" type="pres">
      <dgm:prSet presAssocID="{81916401-C2F6-4D81-9D94-B82197A652A3}" presName="boxAndChildren" presStyleCnt="0"/>
      <dgm:spPr/>
    </dgm:pt>
    <dgm:pt modelId="{0D22195E-34D5-4943-AB35-7006656AE26E}" type="pres">
      <dgm:prSet presAssocID="{81916401-C2F6-4D81-9D94-B82197A652A3}" presName="parentTextBox" presStyleLbl="node1" presStyleIdx="0" presStyleCnt="2"/>
      <dgm:spPr/>
    </dgm:pt>
    <dgm:pt modelId="{6633FBF5-2703-4710-97C2-F9214484904F}" type="pres">
      <dgm:prSet presAssocID="{584D2A22-9075-498E-87D7-DE625145DE9D}" presName="sp" presStyleCnt="0"/>
      <dgm:spPr/>
    </dgm:pt>
    <dgm:pt modelId="{5DE90F5C-835B-42B8-BE44-C76E11C449A0}" type="pres">
      <dgm:prSet presAssocID="{2A03AC77-DF90-4218-8D00-952F5DEC9D5E}" presName="arrowAndChildren" presStyleCnt="0"/>
      <dgm:spPr/>
    </dgm:pt>
    <dgm:pt modelId="{D6B7F2FE-17A5-421E-A7A9-F99919C29721}" type="pres">
      <dgm:prSet presAssocID="{2A03AC77-DF90-4218-8D00-952F5DEC9D5E}" presName="parentTextArrow" presStyleLbl="node1" presStyleIdx="1" presStyleCnt="2"/>
      <dgm:spPr/>
    </dgm:pt>
  </dgm:ptLst>
  <dgm:cxnLst>
    <dgm:cxn modelId="{72C91108-EA11-4BF1-9ED1-AD51AEF68CFF}" type="presOf" srcId="{BCF551C6-172A-42F7-86A0-33A5A1FE9529}" destId="{B3E9515D-AE90-4056-9EAC-887E91D6C671}" srcOrd="0" destOrd="0" presId="urn:microsoft.com/office/officeart/2005/8/layout/process4"/>
    <dgm:cxn modelId="{E31DCE3D-9180-42D5-84EA-21693D978282}" srcId="{BCF551C6-172A-42F7-86A0-33A5A1FE9529}" destId="{2A03AC77-DF90-4218-8D00-952F5DEC9D5E}" srcOrd="0" destOrd="0" parTransId="{3C314C46-92A6-454D-9DA7-1ACFC350D037}" sibTransId="{584D2A22-9075-498E-87D7-DE625145DE9D}"/>
    <dgm:cxn modelId="{D78AD554-5002-42D9-A3A1-8DEF1409F071}" type="presOf" srcId="{2A03AC77-DF90-4218-8D00-952F5DEC9D5E}" destId="{D6B7F2FE-17A5-421E-A7A9-F99919C29721}" srcOrd="0" destOrd="0" presId="urn:microsoft.com/office/officeart/2005/8/layout/process4"/>
    <dgm:cxn modelId="{807B6056-B63C-4AAA-B78F-4FE6D2485F5C}" type="presOf" srcId="{81916401-C2F6-4D81-9D94-B82197A652A3}" destId="{0D22195E-34D5-4943-AB35-7006656AE26E}" srcOrd="0" destOrd="0" presId="urn:microsoft.com/office/officeart/2005/8/layout/process4"/>
    <dgm:cxn modelId="{BECB3BE5-1266-448C-A5F6-CBC3214E43E2}" srcId="{BCF551C6-172A-42F7-86A0-33A5A1FE9529}" destId="{81916401-C2F6-4D81-9D94-B82197A652A3}" srcOrd="1" destOrd="0" parTransId="{9EA15B54-8CA3-4780-8367-8839DF6D51E1}" sibTransId="{28E152BF-64C8-43F3-8AAA-33BF9D320769}"/>
    <dgm:cxn modelId="{BF0DADE8-9817-4BA9-A3DF-3B6B7BFD846B}" type="presParOf" srcId="{B3E9515D-AE90-4056-9EAC-887E91D6C671}" destId="{78261D75-EB30-43FB-993C-DBF5ACE9015A}" srcOrd="0" destOrd="0" presId="urn:microsoft.com/office/officeart/2005/8/layout/process4"/>
    <dgm:cxn modelId="{3225BB7C-6B00-4C74-A460-DF26F2A835B2}" type="presParOf" srcId="{78261D75-EB30-43FB-993C-DBF5ACE9015A}" destId="{0D22195E-34D5-4943-AB35-7006656AE26E}" srcOrd="0" destOrd="0" presId="urn:microsoft.com/office/officeart/2005/8/layout/process4"/>
    <dgm:cxn modelId="{83B1ED79-1D31-4AB3-8DD4-B931F1A5E547}" type="presParOf" srcId="{B3E9515D-AE90-4056-9EAC-887E91D6C671}" destId="{6633FBF5-2703-4710-97C2-F9214484904F}" srcOrd="1" destOrd="0" presId="urn:microsoft.com/office/officeart/2005/8/layout/process4"/>
    <dgm:cxn modelId="{69677A95-84E5-42C5-AA5F-F5BEE0606E49}" type="presParOf" srcId="{B3E9515D-AE90-4056-9EAC-887E91D6C671}" destId="{5DE90F5C-835B-42B8-BE44-C76E11C449A0}" srcOrd="2" destOrd="0" presId="urn:microsoft.com/office/officeart/2005/8/layout/process4"/>
    <dgm:cxn modelId="{1F05B08D-8314-4520-980A-3B8A941538D7}" type="presParOf" srcId="{5DE90F5C-835B-42B8-BE44-C76E11C449A0}" destId="{D6B7F2FE-17A5-421E-A7A9-F99919C29721}"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22195E-34D5-4943-AB35-7006656AE26E}">
      <dsp:nvSpPr>
        <dsp:cNvPr id="0" name=""/>
        <dsp:cNvSpPr/>
      </dsp:nvSpPr>
      <dsp:spPr>
        <a:xfrm>
          <a:off x="0" y="2210430"/>
          <a:ext cx="10515600" cy="145028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a:lnSpc>
              <a:spcPct val="90000"/>
            </a:lnSpc>
            <a:spcBef>
              <a:spcPct val="0"/>
            </a:spcBef>
            <a:spcAft>
              <a:spcPct val="35000"/>
            </a:spcAft>
            <a:buNone/>
          </a:pPr>
          <a:r>
            <a:rPr lang="en-US" sz="2500" kern="1200"/>
            <a:t>Additionally, we can also look at the recall using the confusion matrix as per the business requirement if we need to find the aspect of people whose loan is rejected.</a:t>
          </a:r>
        </a:p>
      </dsp:txBody>
      <dsp:txXfrm>
        <a:off x="0" y="2210430"/>
        <a:ext cx="10515600" cy="1450281"/>
      </dsp:txXfrm>
    </dsp:sp>
    <dsp:sp modelId="{D6B7F2FE-17A5-421E-A7A9-F99919C29721}">
      <dsp:nvSpPr>
        <dsp:cNvPr id="0" name=""/>
        <dsp:cNvSpPr/>
      </dsp:nvSpPr>
      <dsp:spPr>
        <a:xfrm rot="10800000">
          <a:off x="0" y="1651"/>
          <a:ext cx="10515600" cy="2230532"/>
        </a:xfrm>
        <a:prstGeom prst="upArrowCallout">
          <a:avLst/>
        </a:prstGeom>
        <a:solidFill>
          <a:schemeClr val="accent5">
            <a:hueOff val="15386168"/>
            <a:satOff val="6654"/>
            <a:lumOff val="451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a:lnSpc>
              <a:spcPct val="90000"/>
            </a:lnSpc>
            <a:spcBef>
              <a:spcPct val="0"/>
            </a:spcBef>
            <a:spcAft>
              <a:spcPct val="35000"/>
            </a:spcAft>
            <a:buNone/>
          </a:pPr>
          <a:r>
            <a:rPr lang="en-US" sz="2500" kern="1200"/>
            <a:t>From the statistical analysis, we can conclude that for any given data set, we can obtain an approximate accuracy of 90%.</a:t>
          </a:r>
        </a:p>
      </dsp:txBody>
      <dsp:txXfrm rot="10800000">
        <a:off x="0" y="1651"/>
        <a:ext cx="10515600" cy="1449333"/>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jpeg>
</file>

<file path=ppt/media/image13.jpeg>
</file>

<file path=ppt/media/image14.png>
</file>

<file path=ppt/media/image15.jpeg>
</file>

<file path=ppt/media/image2.png>
</file>

<file path=ppt/media/image3.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1/27/2024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738415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1/27/2024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150826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1/27/2024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69499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1/27/2024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22101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1/27/2024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35340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1/27/2024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05681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1/27/2024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80906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1/27/2024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35092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1/27/2024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81441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1/27/2024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81589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1/27/2024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05513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1/27/2024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1166460092"/>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www.kaggle.com/datasets/laotse/credit-risk-dataset?resource=download"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74" name="Rectangle 1073">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076" name="Picture 1075">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078" name="Rectangle 107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80" name="Rectangle 1079">
            <a:extLst>
              <a:ext uri="{FF2B5EF4-FFF2-40B4-BE49-F238E27FC236}">
                <a16:creationId xmlns:a16="http://schemas.microsoft.com/office/drawing/2014/main" id="{06B1FD15-9CBB-4259-931E-1EB6A8719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82" name="Group 1081">
            <a:extLst>
              <a:ext uri="{FF2B5EF4-FFF2-40B4-BE49-F238E27FC236}">
                <a16:creationId xmlns:a16="http://schemas.microsoft.com/office/drawing/2014/main" id="{9D739765-2266-4358-BC9F-0DC2A6B7CD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1"/>
            <a:ext cx="5236971" cy="6858000"/>
            <a:chOff x="20829" y="1"/>
            <a:chExt cx="5236971" cy="6857999"/>
          </a:xfrm>
        </p:grpSpPr>
        <p:pic>
          <p:nvPicPr>
            <p:cNvPr id="1083" name="Picture 1082">
              <a:extLst>
                <a:ext uri="{FF2B5EF4-FFF2-40B4-BE49-F238E27FC236}">
                  <a16:creationId xmlns:a16="http://schemas.microsoft.com/office/drawing/2014/main" id="{27772D55-3097-46EA-A34A-E1DFCA5E47E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084" name="Picture 1083">
              <a:extLst>
                <a:ext uri="{FF2B5EF4-FFF2-40B4-BE49-F238E27FC236}">
                  <a16:creationId xmlns:a16="http://schemas.microsoft.com/office/drawing/2014/main" id="{595646B7-AF33-4444-8ACE-CE832D4A2C2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10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1086" name="Rectangle 1085">
            <a:extLst>
              <a:ext uri="{FF2B5EF4-FFF2-40B4-BE49-F238E27FC236}">
                <a16:creationId xmlns:a16="http://schemas.microsoft.com/office/drawing/2014/main" id="{A3EF0E40-AEB8-4DF7-A67A-7317B3BF94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07562" y="0"/>
            <a:ext cx="618443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DC0041B5-4467-FC3A-2DED-E39657F4EB9A}"/>
              </a:ext>
            </a:extLst>
          </p:cNvPr>
          <p:cNvSpPr>
            <a:spLocks noGrp="1"/>
          </p:cNvSpPr>
          <p:nvPr>
            <p:ph type="ctrTitle"/>
          </p:nvPr>
        </p:nvSpPr>
        <p:spPr>
          <a:xfrm>
            <a:off x="6477000" y="586992"/>
            <a:ext cx="4953000" cy="2308608"/>
          </a:xfrm>
        </p:spPr>
        <p:txBody>
          <a:bodyPr vert="horz" lIns="91440" tIns="45720" rIns="91440" bIns="45720" rtlCol="0" anchor="ctr" anchorCtr="0">
            <a:normAutofit/>
          </a:bodyPr>
          <a:lstStyle/>
          <a:p>
            <a:pPr algn="l"/>
            <a:r>
              <a:rPr lang="en-US">
                <a:solidFill>
                  <a:srgbClr val="FFFFFF"/>
                </a:solidFill>
              </a:rPr>
              <a:t>CREDIT RISK ANALYZER</a:t>
            </a:r>
            <a:br>
              <a:rPr lang="en-US">
                <a:solidFill>
                  <a:srgbClr val="FFFFFF"/>
                </a:solidFill>
              </a:rPr>
            </a:br>
            <a:endParaRPr lang="en-US">
              <a:solidFill>
                <a:srgbClr val="FFFFFF"/>
              </a:solidFill>
            </a:endParaRPr>
          </a:p>
        </p:txBody>
      </p:sp>
      <p:pic>
        <p:nvPicPr>
          <p:cNvPr id="1026" name="Picture 2" descr="Text&#10;&#10;Description automatically generated">
            <a:extLst>
              <a:ext uri="{FF2B5EF4-FFF2-40B4-BE49-F238E27FC236}">
                <a16:creationId xmlns:a16="http://schemas.microsoft.com/office/drawing/2014/main" id="{4839016F-BC30-812F-507F-B2C404E256D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610" r="31341" b="-1"/>
          <a:stretch/>
        </p:blipFill>
        <p:spPr bwMode="auto">
          <a:xfrm>
            <a:off x="720202" y="567942"/>
            <a:ext cx="4443861" cy="5716862"/>
          </a:xfrm>
          <a:prstGeom prst="rect">
            <a:avLst/>
          </a:prstGeom>
          <a:noFill/>
          <a:extLst>
            <a:ext uri="{909E8E84-426E-40DD-AFC4-6F175D3DCCD1}">
              <a14:hiddenFill xmlns:a14="http://schemas.microsoft.com/office/drawing/2010/main">
                <a:solidFill>
                  <a:srgbClr val="FFFFFF"/>
                </a:solidFill>
              </a14:hiddenFill>
            </a:ext>
          </a:extLst>
        </p:spPr>
      </p:pic>
      <p:sp>
        <p:nvSpPr>
          <p:cNvPr id="3" name="Subtitle 2">
            <a:extLst>
              <a:ext uri="{FF2B5EF4-FFF2-40B4-BE49-F238E27FC236}">
                <a16:creationId xmlns:a16="http://schemas.microsoft.com/office/drawing/2014/main" id="{89345E1F-8705-722C-B456-A820AA870739}"/>
              </a:ext>
            </a:extLst>
          </p:cNvPr>
          <p:cNvSpPr>
            <a:spLocks noGrp="1"/>
          </p:cNvSpPr>
          <p:nvPr>
            <p:ph type="subTitle" idx="1"/>
          </p:nvPr>
        </p:nvSpPr>
        <p:spPr>
          <a:xfrm>
            <a:off x="6477000" y="2819400"/>
            <a:ext cx="4952681" cy="3460964"/>
          </a:xfrm>
        </p:spPr>
        <p:txBody>
          <a:bodyPr vert="horz" lIns="91440" tIns="45720" rIns="91440" bIns="45720" rtlCol="0" anchor="ctr">
            <a:normAutofit/>
          </a:bodyPr>
          <a:lstStyle/>
          <a:p>
            <a:pPr indent="-228600" algn="l">
              <a:buFont typeface="Arial" panose="020B0604020202020204" pitchFamily="34" charset="0"/>
              <a:buChar char="•"/>
            </a:pPr>
            <a:r>
              <a:rPr lang="en-US" sz="1800" b="1" dirty="0">
                <a:solidFill>
                  <a:srgbClr val="FFFFFF"/>
                </a:solidFill>
              </a:rPr>
              <a:t>A Final Project by Team Phoenix</a:t>
            </a:r>
          </a:p>
          <a:p>
            <a:pPr indent="-228600" algn="l">
              <a:buFont typeface="Arial" panose="020B0604020202020204" pitchFamily="34" charset="0"/>
              <a:buChar char="•"/>
            </a:pPr>
            <a:r>
              <a:rPr lang="en-US" sz="1800" dirty="0">
                <a:solidFill>
                  <a:srgbClr val="FFFFFF"/>
                </a:solidFill>
              </a:rPr>
              <a:t>Vamshi Krishna </a:t>
            </a:r>
            <a:r>
              <a:rPr lang="en-US" sz="1800" dirty="0" err="1">
                <a:solidFill>
                  <a:srgbClr val="FFFFFF"/>
                </a:solidFill>
              </a:rPr>
              <a:t>Vallam</a:t>
            </a:r>
            <a:endParaRPr lang="en-US" sz="1800" dirty="0">
              <a:solidFill>
                <a:srgbClr val="FFFFFF"/>
              </a:solidFill>
            </a:endParaRPr>
          </a:p>
          <a:p>
            <a:pPr indent="-228600" algn="l">
              <a:buFont typeface="Arial" panose="020B0604020202020204" pitchFamily="34" charset="0"/>
              <a:buChar char="•"/>
            </a:pPr>
            <a:r>
              <a:rPr lang="en-US" sz="1800">
                <a:solidFill>
                  <a:srgbClr val="FFFFFF"/>
                </a:solidFill>
              </a:rPr>
              <a:t> </a:t>
            </a:r>
            <a:endParaRPr lang="en-US" sz="1800" dirty="0">
              <a:solidFill>
                <a:srgbClr val="FFFFFF"/>
              </a:solidFill>
            </a:endParaRPr>
          </a:p>
        </p:txBody>
      </p:sp>
    </p:spTree>
    <p:extLst>
      <p:ext uri="{BB962C8B-B14F-4D97-AF65-F5344CB8AC3E}">
        <p14:creationId xmlns:p14="http://schemas.microsoft.com/office/powerpoint/2010/main" val="2598027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62" name="Rectangle 724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263" name="Rectangle 7251">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7264" name="Group 7253">
            <a:extLst>
              <a:ext uri="{FF2B5EF4-FFF2-40B4-BE49-F238E27FC236}">
                <a16:creationId xmlns:a16="http://schemas.microsoft.com/office/drawing/2014/main" id="{46238B23-7848-4B0F-BFFC-7C0E6C3051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7255" name="Picture 7254">
              <a:extLst>
                <a:ext uri="{FF2B5EF4-FFF2-40B4-BE49-F238E27FC236}">
                  <a16:creationId xmlns:a16="http://schemas.microsoft.com/office/drawing/2014/main" id="{E977E703-46B3-4517-877D-764259CE501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7256" name="Picture 7255">
              <a:extLst>
                <a:ext uri="{FF2B5EF4-FFF2-40B4-BE49-F238E27FC236}">
                  <a16:creationId xmlns:a16="http://schemas.microsoft.com/office/drawing/2014/main" id="{16F22691-4426-4E20-AA0B-79FA8FDF9BD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538ADA8D-C57F-7C29-38DF-A0660550F4C9}"/>
              </a:ext>
            </a:extLst>
          </p:cNvPr>
          <p:cNvSpPr>
            <a:spLocks noGrp="1"/>
          </p:cNvSpPr>
          <p:nvPr>
            <p:ph type="title"/>
          </p:nvPr>
        </p:nvSpPr>
        <p:spPr>
          <a:xfrm>
            <a:off x="838200" y="586993"/>
            <a:ext cx="5965042" cy="1353567"/>
          </a:xfrm>
        </p:spPr>
        <p:txBody>
          <a:bodyPr vert="horz" lIns="91440" tIns="45720" rIns="91440" bIns="45720" rtlCol="0" anchor="ctr">
            <a:normAutofit fontScale="90000"/>
          </a:bodyPr>
          <a:lstStyle/>
          <a:p>
            <a:r>
              <a:rPr lang="en-US" dirty="0"/>
              <a:t>Model Evaluation – Confusion Matrix</a:t>
            </a:r>
          </a:p>
        </p:txBody>
      </p:sp>
      <p:sp>
        <p:nvSpPr>
          <p:cNvPr id="7195" name="Content Placeholder 7194">
            <a:extLst>
              <a:ext uri="{FF2B5EF4-FFF2-40B4-BE49-F238E27FC236}">
                <a16:creationId xmlns:a16="http://schemas.microsoft.com/office/drawing/2014/main" id="{3C511EC6-E0C0-4C02-6776-53E4CB7346F8}"/>
              </a:ext>
            </a:extLst>
          </p:cNvPr>
          <p:cNvSpPr>
            <a:spLocks noGrp="1"/>
          </p:cNvSpPr>
          <p:nvPr>
            <p:ph idx="1"/>
          </p:nvPr>
        </p:nvSpPr>
        <p:spPr>
          <a:xfrm>
            <a:off x="270013" y="1574800"/>
            <a:ext cx="6248403" cy="5283201"/>
          </a:xfrm>
        </p:spPr>
        <p:txBody>
          <a:bodyPr anchor="ctr">
            <a:normAutofit/>
          </a:bodyPr>
          <a:lstStyle/>
          <a:p>
            <a:pPr>
              <a:lnSpc>
                <a:spcPct val="100000"/>
              </a:lnSpc>
            </a:pPr>
            <a:r>
              <a:rPr lang="en-US" sz="1600"/>
              <a:t>A confusion matrix, also known as an error matrix, is a table that is used to compare the predicted class labels of a collection of data to the actual class labels in order to assess the effectiveness of a classification model. A confusion matrix has four elements:</a:t>
            </a:r>
          </a:p>
          <a:p>
            <a:pPr>
              <a:lnSpc>
                <a:spcPct val="100000"/>
              </a:lnSpc>
            </a:pPr>
            <a:r>
              <a:rPr lang="en-US" sz="1600" b="1"/>
              <a:t>True Positive (TP): </a:t>
            </a:r>
            <a:r>
              <a:rPr lang="en-US" sz="1600"/>
              <a:t>The number of instances that are correctly classified as positive by the model.</a:t>
            </a:r>
          </a:p>
          <a:p>
            <a:pPr>
              <a:lnSpc>
                <a:spcPct val="100000"/>
              </a:lnSpc>
            </a:pPr>
            <a:r>
              <a:rPr lang="en-US" sz="1600" b="1"/>
              <a:t>False Positive (FP): </a:t>
            </a:r>
            <a:r>
              <a:rPr lang="en-US" sz="1600"/>
              <a:t>The number of instances that are incorrectly classified as positive by the model.</a:t>
            </a:r>
          </a:p>
          <a:p>
            <a:pPr>
              <a:lnSpc>
                <a:spcPct val="100000"/>
              </a:lnSpc>
            </a:pPr>
            <a:r>
              <a:rPr lang="en-US" sz="1600" b="1"/>
              <a:t>False Negative (FN): </a:t>
            </a:r>
            <a:r>
              <a:rPr lang="en-US" sz="1600"/>
              <a:t>The number of instances that are incorrectly classified as negative by the model.</a:t>
            </a:r>
          </a:p>
          <a:p>
            <a:pPr>
              <a:lnSpc>
                <a:spcPct val="100000"/>
              </a:lnSpc>
            </a:pPr>
            <a:r>
              <a:rPr lang="en-US" sz="1600" b="1"/>
              <a:t>True Negative (TN): </a:t>
            </a:r>
            <a:r>
              <a:rPr lang="en-US" sz="1600"/>
              <a:t>The number of instances that are correctly classified as negative by the model.</a:t>
            </a:r>
            <a:endParaRPr lang="en-US" sz="1600" dirty="0"/>
          </a:p>
        </p:txBody>
      </p:sp>
      <p:pic>
        <p:nvPicPr>
          <p:cNvPr id="3074" name="Picture 2">
            <a:extLst>
              <a:ext uri="{FF2B5EF4-FFF2-40B4-BE49-F238E27FC236}">
                <a16:creationId xmlns:a16="http://schemas.microsoft.com/office/drawing/2014/main" id="{38C09F86-2698-4243-6329-636A2A65026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388" r="-1" b="-1"/>
          <a:stretch/>
        </p:blipFill>
        <p:spPr bwMode="auto">
          <a:xfrm>
            <a:off x="6858001" y="1747533"/>
            <a:ext cx="4724400" cy="3357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293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4" name="Group 13">
            <a:extLst>
              <a:ext uri="{FF2B5EF4-FFF2-40B4-BE49-F238E27FC236}">
                <a16:creationId xmlns:a16="http://schemas.microsoft.com/office/drawing/2014/main" id="{8B308828-4749-4D6D-9CEA-433D2BD27E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0"/>
            <a:ext cx="7724071" cy="6858000"/>
            <a:chOff x="4464881" y="0"/>
            <a:chExt cx="7724071" cy="6858000"/>
          </a:xfrm>
        </p:grpSpPr>
        <p:pic>
          <p:nvPicPr>
            <p:cNvPr id="15" name="Picture 14">
              <a:extLst>
                <a:ext uri="{FF2B5EF4-FFF2-40B4-BE49-F238E27FC236}">
                  <a16:creationId xmlns:a16="http://schemas.microsoft.com/office/drawing/2014/main" id="{FA43358F-8AF6-45AF-B1D4-3EA84DDE724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6" name="Picture 15">
              <a:extLst>
                <a:ext uri="{FF2B5EF4-FFF2-40B4-BE49-F238E27FC236}">
                  <a16:creationId xmlns:a16="http://schemas.microsoft.com/office/drawing/2014/main" id="{33B887FE-73E4-4849-9FF5-BEBA0406869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18" name="Rectangle 17">
            <a:extLst>
              <a:ext uri="{FF2B5EF4-FFF2-40B4-BE49-F238E27FC236}">
                <a16:creationId xmlns:a16="http://schemas.microsoft.com/office/drawing/2014/main" id="{0DADC141-2CF4-4D22-BFEF-05FB358E4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DDBF90-40C7-D95B-36DF-BC6342E6E093}"/>
              </a:ext>
            </a:extLst>
          </p:cNvPr>
          <p:cNvSpPr>
            <a:spLocks noGrp="1"/>
          </p:cNvSpPr>
          <p:nvPr>
            <p:ph type="title"/>
          </p:nvPr>
        </p:nvSpPr>
        <p:spPr>
          <a:xfrm>
            <a:off x="1143000" y="1066801"/>
            <a:ext cx="5410200" cy="715504"/>
          </a:xfrm>
        </p:spPr>
        <p:txBody>
          <a:bodyPr>
            <a:normAutofit/>
          </a:bodyPr>
          <a:lstStyle/>
          <a:p>
            <a:r>
              <a:rPr lang="en-US" sz="3600" dirty="0"/>
              <a:t>Performance Metrics</a:t>
            </a:r>
          </a:p>
        </p:txBody>
      </p:sp>
      <p:sp>
        <p:nvSpPr>
          <p:cNvPr id="3" name="Content Placeholder 2">
            <a:extLst>
              <a:ext uri="{FF2B5EF4-FFF2-40B4-BE49-F238E27FC236}">
                <a16:creationId xmlns:a16="http://schemas.microsoft.com/office/drawing/2014/main" id="{03A9C383-B604-0568-71B9-6A1FEF8FF8E0}"/>
              </a:ext>
            </a:extLst>
          </p:cNvPr>
          <p:cNvSpPr>
            <a:spLocks noGrp="1"/>
          </p:cNvSpPr>
          <p:nvPr>
            <p:ph idx="1"/>
          </p:nvPr>
        </p:nvSpPr>
        <p:spPr>
          <a:xfrm>
            <a:off x="1143000" y="1866899"/>
            <a:ext cx="5410200" cy="4076700"/>
          </a:xfrm>
        </p:spPr>
        <p:txBody>
          <a:bodyPr>
            <a:normAutofit/>
          </a:bodyPr>
          <a:lstStyle/>
          <a:p>
            <a:r>
              <a:rPr lang="en-US" sz="1600" dirty="0"/>
              <a:t>As this is a classification task, we use the confusion matrix to find the accuracy of our model</a:t>
            </a:r>
          </a:p>
          <a:p>
            <a:r>
              <a:rPr lang="en-US" sz="1600" dirty="0"/>
              <a:t>Confusion matrix consists of 4 important values to determine the accuracy, precision, and recall for a given dataset.</a:t>
            </a:r>
          </a:p>
          <a:p>
            <a:r>
              <a:rPr lang="en-US" sz="1600" dirty="0"/>
              <a:t>From the confusion matrix we can see that there are </a:t>
            </a:r>
            <a:r>
              <a:rPr lang="en-US" sz="1600" b="1" dirty="0"/>
              <a:t>5869</a:t>
            </a:r>
            <a:r>
              <a:rPr lang="en-US" sz="1600" dirty="0"/>
              <a:t> values that are True Positives and </a:t>
            </a:r>
            <a:r>
              <a:rPr lang="en-US" sz="1600" b="1" dirty="0"/>
              <a:t>1073</a:t>
            </a:r>
            <a:r>
              <a:rPr lang="en-US" sz="1600" dirty="0"/>
              <a:t> True Negatives.</a:t>
            </a:r>
          </a:p>
          <a:p>
            <a:r>
              <a:rPr lang="en-US" sz="1600" dirty="0"/>
              <a:t>That means there are </a:t>
            </a:r>
            <a:r>
              <a:rPr lang="en-US" sz="1600" b="1" dirty="0"/>
              <a:t>6942</a:t>
            </a:r>
            <a:r>
              <a:rPr lang="en-US" sz="1600" dirty="0"/>
              <a:t> values correctly predicted by the model.</a:t>
            </a:r>
          </a:p>
          <a:p>
            <a:r>
              <a:rPr lang="en-US" sz="1600" dirty="0"/>
              <a:t>The accuracy of the model on the validation set is </a:t>
            </a:r>
            <a:r>
              <a:rPr lang="en-US" sz="1600" b="1" dirty="0"/>
              <a:t>0.9054 ~ 90.54 %</a:t>
            </a:r>
            <a:r>
              <a:rPr lang="en-US" sz="1600" dirty="0"/>
              <a:t>.</a:t>
            </a:r>
          </a:p>
          <a:p>
            <a:endParaRPr lang="en-US" sz="1600" dirty="0"/>
          </a:p>
          <a:p>
            <a:endParaRPr lang="en-US" sz="1600" dirty="0"/>
          </a:p>
          <a:p>
            <a:endParaRPr lang="en-US" sz="1600" dirty="0"/>
          </a:p>
          <a:p>
            <a:endParaRPr lang="en-US" sz="1600" dirty="0"/>
          </a:p>
        </p:txBody>
      </p:sp>
      <p:pic>
        <p:nvPicPr>
          <p:cNvPr id="5" name="Picture 4" descr="Text&#10;&#10;Description automatically generated">
            <a:extLst>
              <a:ext uri="{FF2B5EF4-FFF2-40B4-BE49-F238E27FC236}">
                <a16:creationId xmlns:a16="http://schemas.microsoft.com/office/drawing/2014/main" id="{212174E8-72C5-E3F8-1B79-56200C1A7B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0400" y="1468497"/>
            <a:ext cx="4209625" cy="3921005"/>
          </a:xfrm>
          <a:prstGeom prst="rect">
            <a:avLst/>
          </a:prstGeom>
        </p:spPr>
      </p:pic>
    </p:spTree>
    <p:extLst>
      <p:ext uri="{BB962C8B-B14F-4D97-AF65-F5344CB8AC3E}">
        <p14:creationId xmlns:p14="http://schemas.microsoft.com/office/powerpoint/2010/main" val="1581954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32" name="Rectangle 4123">
            <a:extLst>
              <a:ext uri="{FF2B5EF4-FFF2-40B4-BE49-F238E27FC236}">
                <a16:creationId xmlns:a16="http://schemas.microsoft.com/office/drawing/2014/main" id="{43A9B7B3-F171-4C25-99FC-C54250F06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133" name="Rectangle 4125">
            <a:extLst>
              <a:ext uri="{FF2B5EF4-FFF2-40B4-BE49-F238E27FC236}">
                <a16:creationId xmlns:a16="http://schemas.microsoft.com/office/drawing/2014/main" id="{D2D5C7C5-9C27-4A61-9F57-1857D4532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4134" name="Rectangle 4127">
            <a:extLst>
              <a:ext uri="{FF2B5EF4-FFF2-40B4-BE49-F238E27FC236}">
                <a16:creationId xmlns:a16="http://schemas.microsoft.com/office/drawing/2014/main" id="{A56932E6-5BA9-4C85-82EA-A307011BB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62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D06B4C57-905C-A68B-303F-593AB3E8FFB2}"/>
              </a:ext>
            </a:extLst>
          </p:cNvPr>
          <p:cNvSpPr>
            <a:spLocks noGrp="1"/>
          </p:cNvSpPr>
          <p:nvPr>
            <p:ph type="title"/>
          </p:nvPr>
        </p:nvSpPr>
        <p:spPr>
          <a:xfrm>
            <a:off x="1198182" y="381000"/>
            <a:ext cx="10003218" cy="1600124"/>
          </a:xfrm>
        </p:spPr>
        <p:txBody>
          <a:bodyPr vert="horz" lIns="91440" tIns="45720" rIns="91440" bIns="45720" rtlCol="0" anchor="ctr">
            <a:normAutofit/>
          </a:bodyPr>
          <a:lstStyle/>
          <a:p>
            <a:r>
              <a:rPr lang="en-US">
                <a:solidFill>
                  <a:srgbClr val="FFFFFF"/>
                </a:solidFill>
              </a:rPr>
              <a:t>Closing Thoughts</a:t>
            </a:r>
          </a:p>
        </p:txBody>
      </p:sp>
      <p:graphicFrame>
        <p:nvGraphicFramePr>
          <p:cNvPr id="4135" name="TextBox 2">
            <a:extLst>
              <a:ext uri="{FF2B5EF4-FFF2-40B4-BE49-F238E27FC236}">
                <a16:creationId xmlns:a16="http://schemas.microsoft.com/office/drawing/2014/main" id="{327A7825-477C-9044-0875-0E8E1415D045}"/>
              </a:ext>
            </a:extLst>
          </p:cNvPr>
          <p:cNvGraphicFramePr/>
          <p:nvPr>
            <p:extLst>
              <p:ext uri="{D42A27DB-BD31-4B8C-83A1-F6EECF244321}">
                <p14:modId xmlns:p14="http://schemas.microsoft.com/office/powerpoint/2010/main" val="108224335"/>
              </p:ext>
            </p:extLst>
          </p:nvPr>
        </p:nvGraphicFramePr>
        <p:xfrm>
          <a:off x="838200" y="2514600"/>
          <a:ext cx="10515600" cy="36623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42966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9" name="Rectangle 8198">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8201" name="Picture 8200">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8203" name="Rectangle 8202">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205" name="Rectangle 8204">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8194" name="Picture 2">
            <a:extLst>
              <a:ext uri="{FF2B5EF4-FFF2-40B4-BE49-F238E27FC236}">
                <a16:creationId xmlns:a16="http://schemas.microsoft.com/office/drawing/2014/main" id="{56431A6E-5584-0482-39D1-3931A5337817}"/>
              </a:ext>
            </a:extLst>
          </p:cNvPr>
          <p:cNvPicPr>
            <a:picLocks noGrp="1" noChangeAspect="1" noChangeArrowheads="1"/>
          </p:cNvPicPr>
          <p:nvPr>
            <p:ph idx="1"/>
          </p:nvPr>
        </p:nvPicPr>
        <p:blipFill rotWithShape="1">
          <a:blip r:embed="rId3">
            <a:alphaModFix amt="60000"/>
            <a:extLst>
              <a:ext uri="{28A0092B-C50C-407E-A947-70E740481C1C}">
                <a14:useLocalDpi xmlns:a14="http://schemas.microsoft.com/office/drawing/2010/main" val="0"/>
              </a:ext>
            </a:extLst>
          </a:blip>
          <a:srcRect t="4583" b="11165"/>
          <a:stretch/>
        </p:blipFill>
        <p:spPr bwMode="auto">
          <a:xfrm>
            <a:off x="20" y="10"/>
            <a:ext cx="12191980" cy="6856614"/>
          </a:xfrm>
          <a:prstGeom prst="rect">
            <a:avLst/>
          </a:prstGeom>
          <a:noFill/>
          <a:extLst>
            <a:ext uri="{909E8E84-426E-40DD-AFC4-6F175D3DCCD1}">
              <a14:hiddenFill xmlns:a14="http://schemas.microsoft.com/office/drawing/2010/main">
                <a:solidFill>
                  <a:srgbClr val="FFFFFF"/>
                </a:solidFill>
              </a14:hiddenFill>
            </a:ext>
          </a:extLst>
        </p:spPr>
      </p:pic>
      <p:grpSp>
        <p:nvGrpSpPr>
          <p:cNvPr id="8207" name="Group 8206">
            <a:extLst>
              <a:ext uri="{FF2B5EF4-FFF2-40B4-BE49-F238E27FC236}">
                <a16:creationId xmlns:a16="http://schemas.microsoft.com/office/drawing/2014/main" id="{5EDAD761-2CF4-463A-AD87-1D4E8549D7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8208" name="Picture 8207">
              <a:extLst>
                <a:ext uri="{FF2B5EF4-FFF2-40B4-BE49-F238E27FC236}">
                  <a16:creationId xmlns:a16="http://schemas.microsoft.com/office/drawing/2014/main" id="{D9DF7D3C-2892-4632-9E66-4D1E023A00E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8209" name="Picture 8208">
              <a:extLst>
                <a:ext uri="{FF2B5EF4-FFF2-40B4-BE49-F238E27FC236}">
                  <a16:creationId xmlns:a16="http://schemas.microsoft.com/office/drawing/2014/main" id="{3D2FAD08-001D-4400-AF80-51C864EF74F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15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C8DE37F9-A605-47EA-8FB1-AE1660DE0632}"/>
              </a:ext>
            </a:extLst>
          </p:cNvPr>
          <p:cNvSpPr>
            <a:spLocks noGrp="1"/>
          </p:cNvSpPr>
          <p:nvPr>
            <p:ph type="title"/>
          </p:nvPr>
        </p:nvSpPr>
        <p:spPr>
          <a:xfrm>
            <a:off x="838200" y="740211"/>
            <a:ext cx="7530685" cy="3163864"/>
          </a:xfrm>
        </p:spPr>
        <p:txBody>
          <a:bodyPr vert="horz" lIns="91440" tIns="45720" rIns="91440" bIns="45720" rtlCol="0" anchor="b">
            <a:normAutofit/>
          </a:bodyPr>
          <a:lstStyle/>
          <a:p>
            <a:r>
              <a:rPr lang="en-US" sz="5200" dirty="0">
                <a:solidFill>
                  <a:srgbClr val="FFFFFF"/>
                </a:solidFill>
              </a:rPr>
              <a:t> </a:t>
            </a:r>
          </a:p>
        </p:txBody>
      </p:sp>
    </p:spTree>
    <p:extLst>
      <p:ext uri="{BB962C8B-B14F-4D97-AF65-F5344CB8AC3E}">
        <p14:creationId xmlns:p14="http://schemas.microsoft.com/office/powerpoint/2010/main" val="3087980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7" name="Picture 36">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39" name="Rectangle 3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1" name="Rectangle 40">
            <a:extLst>
              <a:ext uri="{FF2B5EF4-FFF2-40B4-BE49-F238E27FC236}">
                <a16:creationId xmlns:a16="http://schemas.microsoft.com/office/drawing/2014/main" id="{592DB257-3E16-4A3C-9E28-468282812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5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73389728-13DA-A421-FE47-275AF02D1B6E}"/>
              </a:ext>
            </a:extLst>
          </p:cNvPr>
          <p:cNvSpPr>
            <a:spLocks noGrp="1"/>
          </p:cNvSpPr>
          <p:nvPr>
            <p:ph type="ctrTitle"/>
          </p:nvPr>
        </p:nvSpPr>
        <p:spPr>
          <a:xfrm>
            <a:off x="838200" y="586992"/>
            <a:ext cx="4953000" cy="2308608"/>
          </a:xfrm>
        </p:spPr>
        <p:txBody>
          <a:bodyPr vert="horz" lIns="91440" tIns="45720" rIns="91440" bIns="45720" rtlCol="0" anchor="ctr">
            <a:normAutofit/>
          </a:bodyPr>
          <a:lstStyle/>
          <a:p>
            <a:pPr algn="l"/>
            <a:r>
              <a:rPr lang="en-US" dirty="0">
                <a:solidFill>
                  <a:srgbClr val="FFFFFF"/>
                </a:solidFill>
              </a:rPr>
              <a:t>Contents</a:t>
            </a:r>
            <a:br>
              <a:rPr lang="en-US" dirty="0">
                <a:solidFill>
                  <a:srgbClr val="FFFFFF"/>
                </a:solidFill>
              </a:rPr>
            </a:br>
            <a:endParaRPr lang="en-US" dirty="0">
              <a:solidFill>
                <a:srgbClr val="FFFFFF"/>
              </a:solidFill>
            </a:endParaRPr>
          </a:p>
        </p:txBody>
      </p:sp>
      <p:sp>
        <p:nvSpPr>
          <p:cNvPr id="3" name="Subtitle 2">
            <a:extLst>
              <a:ext uri="{FF2B5EF4-FFF2-40B4-BE49-F238E27FC236}">
                <a16:creationId xmlns:a16="http://schemas.microsoft.com/office/drawing/2014/main" id="{9B289898-5824-D83F-4410-51A0CF02930B}"/>
              </a:ext>
            </a:extLst>
          </p:cNvPr>
          <p:cNvSpPr>
            <a:spLocks noGrp="1"/>
          </p:cNvSpPr>
          <p:nvPr>
            <p:ph type="subTitle" idx="1"/>
          </p:nvPr>
        </p:nvSpPr>
        <p:spPr>
          <a:xfrm>
            <a:off x="838200" y="2819400"/>
            <a:ext cx="4952681" cy="3460964"/>
          </a:xfrm>
        </p:spPr>
        <p:txBody>
          <a:bodyPr vert="horz" lIns="91440" tIns="45720" rIns="91440" bIns="45720" rtlCol="0" anchor="ctr">
            <a:normAutofit/>
          </a:bodyPr>
          <a:lstStyle/>
          <a:p>
            <a:pPr marL="342900" indent="-228600" algn="l">
              <a:buFont typeface="Arial" panose="020B0604020202020204" pitchFamily="34" charset="0"/>
              <a:buChar char="•"/>
            </a:pPr>
            <a:r>
              <a:rPr lang="en-US" sz="1800" dirty="0">
                <a:solidFill>
                  <a:srgbClr val="FFFFFF"/>
                </a:solidFill>
              </a:rPr>
              <a:t>Introduction</a:t>
            </a:r>
          </a:p>
          <a:p>
            <a:pPr marL="342900" indent="-228600" algn="l">
              <a:buFont typeface="Arial" panose="020B0604020202020204" pitchFamily="34" charset="0"/>
              <a:buChar char="•"/>
            </a:pPr>
            <a:r>
              <a:rPr lang="en-US" sz="1800" dirty="0">
                <a:solidFill>
                  <a:srgbClr val="FFFFFF"/>
                </a:solidFill>
              </a:rPr>
              <a:t>Problem Description</a:t>
            </a:r>
          </a:p>
          <a:p>
            <a:pPr marL="342900" indent="-228600" algn="l">
              <a:buFont typeface="Arial" panose="020B0604020202020204" pitchFamily="34" charset="0"/>
              <a:buChar char="•"/>
            </a:pPr>
            <a:r>
              <a:rPr lang="en-US" sz="1800" dirty="0">
                <a:solidFill>
                  <a:srgbClr val="FFFFFF"/>
                </a:solidFill>
              </a:rPr>
              <a:t>Business Proposal</a:t>
            </a:r>
          </a:p>
          <a:p>
            <a:pPr marL="342900" indent="-228600" algn="l">
              <a:buFont typeface="Arial" panose="020B0604020202020204" pitchFamily="34" charset="0"/>
              <a:buChar char="•"/>
            </a:pPr>
            <a:r>
              <a:rPr lang="en-US" sz="1800" dirty="0">
                <a:solidFill>
                  <a:srgbClr val="FFFFFF"/>
                </a:solidFill>
              </a:rPr>
              <a:t>Data Description</a:t>
            </a:r>
          </a:p>
          <a:p>
            <a:pPr marL="342900" indent="-228600" algn="l">
              <a:buFont typeface="Arial" panose="020B0604020202020204" pitchFamily="34" charset="0"/>
              <a:buChar char="•"/>
            </a:pPr>
            <a:r>
              <a:rPr lang="en-US" sz="1800" dirty="0">
                <a:solidFill>
                  <a:srgbClr val="FFFFFF"/>
                </a:solidFill>
              </a:rPr>
              <a:t>Exploratory Data Analysis</a:t>
            </a:r>
          </a:p>
          <a:p>
            <a:pPr marL="342900" indent="-228600" algn="l">
              <a:buFont typeface="Arial" panose="020B0604020202020204" pitchFamily="34" charset="0"/>
              <a:buChar char="•"/>
            </a:pPr>
            <a:r>
              <a:rPr lang="en-US" sz="1800" dirty="0">
                <a:solidFill>
                  <a:srgbClr val="FFFFFF"/>
                </a:solidFill>
              </a:rPr>
              <a:t>Model Evaluation</a:t>
            </a:r>
          </a:p>
          <a:p>
            <a:pPr marL="342900" indent="-228600" algn="l">
              <a:buFont typeface="Arial" panose="020B0604020202020204" pitchFamily="34" charset="0"/>
              <a:buChar char="•"/>
            </a:pPr>
            <a:r>
              <a:rPr lang="en-US" sz="1800" dirty="0">
                <a:solidFill>
                  <a:srgbClr val="FFFFFF"/>
                </a:solidFill>
              </a:rPr>
              <a:t>Conclusion</a:t>
            </a:r>
          </a:p>
          <a:p>
            <a:pPr marL="342900" indent="-228600" algn="l">
              <a:buFont typeface="Arial" panose="020B0604020202020204" pitchFamily="34" charset="0"/>
              <a:buChar char="•"/>
            </a:pPr>
            <a:endParaRPr lang="en-US" sz="1800" dirty="0">
              <a:solidFill>
                <a:srgbClr val="FFFFFF"/>
              </a:solidFill>
            </a:endParaRPr>
          </a:p>
          <a:p>
            <a:pPr marL="342900" indent="-228600" algn="l">
              <a:buFont typeface="Arial" panose="020B0604020202020204" pitchFamily="34" charset="0"/>
              <a:buChar char="•"/>
            </a:pPr>
            <a:endParaRPr lang="en-US" sz="1800" dirty="0">
              <a:solidFill>
                <a:srgbClr val="FFFFFF"/>
              </a:solidFill>
            </a:endParaRPr>
          </a:p>
        </p:txBody>
      </p:sp>
      <p:grpSp>
        <p:nvGrpSpPr>
          <p:cNvPr id="43" name="Group 42">
            <a:extLst>
              <a:ext uri="{FF2B5EF4-FFF2-40B4-BE49-F238E27FC236}">
                <a16:creationId xmlns:a16="http://schemas.microsoft.com/office/drawing/2014/main" id="{0974BA0E-B544-45F7-A92D-96789A82203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94385" y="41921"/>
            <a:ext cx="3997615" cy="6816079"/>
            <a:chOff x="8059620" y="41922"/>
            <a:chExt cx="3997615" cy="6816077"/>
          </a:xfrm>
        </p:grpSpPr>
        <p:pic>
          <p:nvPicPr>
            <p:cNvPr id="44" name="Picture 43">
              <a:extLst>
                <a:ext uri="{FF2B5EF4-FFF2-40B4-BE49-F238E27FC236}">
                  <a16:creationId xmlns:a16="http://schemas.microsoft.com/office/drawing/2014/main" id="{35B9D9A8-82B0-4B76-BDAA-CCE3802A9EB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10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45" name="Picture 44">
              <a:extLst>
                <a:ext uri="{FF2B5EF4-FFF2-40B4-BE49-F238E27FC236}">
                  <a16:creationId xmlns:a16="http://schemas.microsoft.com/office/drawing/2014/main" id="{98022CB9-B7A5-4853-A70B-BE37877C83C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16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pic>
        <p:nvPicPr>
          <p:cNvPr id="5" name="Picture 4" descr="School and office supplies">
            <a:extLst>
              <a:ext uri="{FF2B5EF4-FFF2-40B4-BE49-F238E27FC236}">
                <a16:creationId xmlns:a16="http://schemas.microsoft.com/office/drawing/2014/main" id="{EBF40623-43E8-0692-D037-4AC037886468}"/>
              </a:ext>
            </a:extLst>
          </p:cNvPr>
          <p:cNvPicPr>
            <a:picLocks noChangeAspect="1"/>
          </p:cNvPicPr>
          <p:nvPr/>
        </p:nvPicPr>
        <p:blipFill rotWithShape="1">
          <a:blip r:embed="rId4"/>
          <a:srcRect l="37485" r="7352" b="-2"/>
          <a:stretch/>
        </p:blipFill>
        <p:spPr>
          <a:xfrm>
            <a:off x="6858001" y="567942"/>
            <a:ext cx="4724400" cy="5716862"/>
          </a:xfrm>
          <a:prstGeom prst="rect">
            <a:avLst/>
          </a:prstGeom>
        </p:spPr>
      </p:pic>
    </p:spTree>
    <p:extLst>
      <p:ext uri="{BB962C8B-B14F-4D97-AF65-F5344CB8AC3E}">
        <p14:creationId xmlns:p14="http://schemas.microsoft.com/office/powerpoint/2010/main" val="3920415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7462BFBC-0E19-4E6F-B0C7-CD5C519BC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2" name="Group 11">
            <a:extLst>
              <a:ext uri="{FF2B5EF4-FFF2-40B4-BE49-F238E27FC236}">
                <a16:creationId xmlns:a16="http://schemas.microsoft.com/office/drawing/2014/main" id="{F2C2A007-4AE9-49C4-B364-5FDF345962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1"/>
            <a:ext cx="5236971" cy="6858000"/>
            <a:chOff x="20829" y="1"/>
            <a:chExt cx="5236971" cy="6857999"/>
          </a:xfrm>
        </p:grpSpPr>
        <p:pic>
          <p:nvPicPr>
            <p:cNvPr id="17" name="Picture 12">
              <a:extLst>
                <a:ext uri="{FF2B5EF4-FFF2-40B4-BE49-F238E27FC236}">
                  <a16:creationId xmlns:a16="http://schemas.microsoft.com/office/drawing/2014/main" id="{7078F960-6916-4F42-8EF7-539F7BCF6E1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4" name="Picture 13">
              <a:extLst>
                <a:ext uri="{FF2B5EF4-FFF2-40B4-BE49-F238E27FC236}">
                  <a16:creationId xmlns:a16="http://schemas.microsoft.com/office/drawing/2014/main" id="{5DDD393C-0974-429B-BE40-48457E19E48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16" name="Rectangle 15">
            <a:extLst>
              <a:ext uri="{FF2B5EF4-FFF2-40B4-BE49-F238E27FC236}">
                <a16:creationId xmlns:a16="http://schemas.microsoft.com/office/drawing/2014/main" id="{D813CD98-5EBE-426D-A4AC-FA5518B09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276"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453545A-B2D3-41EE-A91C-DBF43402DD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276"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DC4902-4FF4-2AD2-6928-40A070931C1F}"/>
              </a:ext>
            </a:extLst>
          </p:cNvPr>
          <p:cNvSpPr>
            <a:spLocks noGrp="1"/>
          </p:cNvSpPr>
          <p:nvPr>
            <p:ph type="title"/>
          </p:nvPr>
        </p:nvSpPr>
        <p:spPr>
          <a:xfrm>
            <a:off x="1143318" y="914400"/>
            <a:ext cx="4952681" cy="5105400"/>
          </a:xfrm>
        </p:spPr>
        <p:txBody>
          <a:bodyPr anchor="ctr">
            <a:normAutofit/>
          </a:bodyPr>
          <a:lstStyle/>
          <a:p>
            <a:r>
              <a:rPr lang="en-US"/>
              <a:t>Introduction</a:t>
            </a:r>
            <a:endParaRPr lang="en-US" dirty="0"/>
          </a:p>
        </p:txBody>
      </p:sp>
      <p:sp>
        <p:nvSpPr>
          <p:cNvPr id="19" name="Content Placeholder 2">
            <a:extLst>
              <a:ext uri="{FF2B5EF4-FFF2-40B4-BE49-F238E27FC236}">
                <a16:creationId xmlns:a16="http://schemas.microsoft.com/office/drawing/2014/main" id="{2DF85F0D-01B5-26A0-0329-6E16BDE5E1E7}"/>
              </a:ext>
            </a:extLst>
          </p:cNvPr>
          <p:cNvSpPr>
            <a:spLocks noGrp="1"/>
          </p:cNvSpPr>
          <p:nvPr>
            <p:ph idx="1"/>
          </p:nvPr>
        </p:nvSpPr>
        <p:spPr>
          <a:xfrm>
            <a:off x="6324601" y="914400"/>
            <a:ext cx="4800600" cy="5105400"/>
          </a:xfrm>
        </p:spPr>
        <p:txBody>
          <a:bodyPr anchor="ctr">
            <a:normAutofit/>
          </a:bodyPr>
          <a:lstStyle/>
          <a:p>
            <a:r>
              <a:rPr lang="en-US" sz="1800"/>
              <a:t>Credit Risk Analyzer is used to access the creditworthiness of clients, typically used by financial organizations such as banks, lending companies, credit unions, etc.</a:t>
            </a:r>
          </a:p>
          <a:p>
            <a:r>
              <a:rPr lang="en-US" sz="1800"/>
              <a:t>Credit Risk Analyzer involves the development and implementation of a software algorithm that analyzes various factors related to the client such as credit score, income, education, etc. to determine their credit risk level. </a:t>
            </a:r>
          </a:p>
          <a:p>
            <a:endParaRPr lang="en-US" sz="1800"/>
          </a:p>
        </p:txBody>
      </p:sp>
    </p:spTree>
    <p:extLst>
      <p:ext uri="{BB962C8B-B14F-4D97-AF65-F5344CB8AC3E}">
        <p14:creationId xmlns:p14="http://schemas.microsoft.com/office/powerpoint/2010/main" val="530354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BF991FCB-5132-414C-B377-526F56121B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5" name="Picture 4">
            <a:extLst>
              <a:ext uri="{FF2B5EF4-FFF2-40B4-BE49-F238E27FC236}">
                <a16:creationId xmlns:a16="http://schemas.microsoft.com/office/drawing/2014/main" id="{621AF110-7E9F-85F3-F6D3-C99BB26EABD9}"/>
              </a:ext>
            </a:extLst>
          </p:cNvPr>
          <p:cNvPicPr>
            <a:picLocks noChangeAspect="1"/>
          </p:cNvPicPr>
          <p:nvPr/>
        </p:nvPicPr>
        <p:blipFill rotWithShape="1">
          <a:blip r:embed="rId2">
            <a:alphaModFix/>
          </a:blip>
          <a:srcRect t="35030" r="-1" b="8717"/>
          <a:stretch/>
        </p:blipFill>
        <p:spPr>
          <a:xfrm>
            <a:off x="20" y="10"/>
            <a:ext cx="12188932" cy="6856614"/>
          </a:xfrm>
          <a:prstGeom prst="rect">
            <a:avLst/>
          </a:prstGeom>
        </p:spPr>
      </p:pic>
      <p:sp>
        <p:nvSpPr>
          <p:cNvPr id="13" name="Rectangle 12">
            <a:extLst>
              <a:ext uri="{FF2B5EF4-FFF2-40B4-BE49-F238E27FC236}">
                <a16:creationId xmlns:a16="http://schemas.microsoft.com/office/drawing/2014/main" id="{4CD5456B-6F51-41EC-A380-6C8C8E9F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637612"/>
            <a:ext cx="6095999" cy="3581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 name="Rectangle 14">
            <a:extLst>
              <a:ext uri="{FF2B5EF4-FFF2-40B4-BE49-F238E27FC236}">
                <a16:creationId xmlns:a16="http://schemas.microsoft.com/office/drawing/2014/main" id="{02043A44-73EF-480B-97A5-E999DEFC6D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37612"/>
            <a:ext cx="6096000" cy="3581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C83110-8F8C-1E5E-004F-379919C96319}"/>
              </a:ext>
            </a:extLst>
          </p:cNvPr>
          <p:cNvSpPr>
            <a:spLocks noGrp="1"/>
          </p:cNvSpPr>
          <p:nvPr>
            <p:ph type="ctrTitle"/>
          </p:nvPr>
        </p:nvSpPr>
        <p:spPr>
          <a:xfrm>
            <a:off x="514353" y="422235"/>
            <a:ext cx="5180106" cy="793143"/>
          </a:xfrm>
        </p:spPr>
        <p:txBody>
          <a:bodyPr anchor="b">
            <a:normAutofit/>
          </a:bodyPr>
          <a:lstStyle/>
          <a:p>
            <a:pPr algn="l"/>
            <a:r>
              <a:rPr lang="en-US" dirty="0"/>
              <a:t>Problem Description</a:t>
            </a:r>
          </a:p>
        </p:txBody>
      </p:sp>
      <p:sp>
        <p:nvSpPr>
          <p:cNvPr id="3" name="Subtitle 2">
            <a:extLst>
              <a:ext uri="{FF2B5EF4-FFF2-40B4-BE49-F238E27FC236}">
                <a16:creationId xmlns:a16="http://schemas.microsoft.com/office/drawing/2014/main" id="{2ACADB62-6745-211B-42FA-960725E6D7B5}"/>
              </a:ext>
            </a:extLst>
          </p:cNvPr>
          <p:cNvSpPr>
            <a:spLocks noGrp="1"/>
          </p:cNvSpPr>
          <p:nvPr>
            <p:ph type="subTitle" idx="1"/>
          </p:nvPr>
        </p:nvSpPr>
        <p:spPr>
          <a:xfrm>
            <a:off x="514353" y="1351060"/>
            <a:ext cx="5180106" cy="3205037"/>
          </a:xfrm>
        </p:spPr>
        <p:txBody>
          <a:bodyPr anchor="t">
            <a:normAutofit fontScale="70000" lnSpcReduction="20000"/>
          </a:bodyPr>
          <a:lstStyle/>
          <a:p>
            <a:pPr algn="l"/>
            <a:r>
              <a:rPr lang="en-US" dirty="0"/>
              <a:t>Loans are one of the greatest assets that any bank has in this modern world.</a:t>
            </a:r>
          </a:p>
          <a:p>
            <a:pPr algn="l"/>
            <a:r>
              <a:rPr lang="en-US" dirty="0"/>
              <a:t>Although it is a liability to the common people it plays a huge role in various aspects of our life such as Education, Living, etc.</a:t>
            </a:r>
          </a:p>
          <a:p>
            <a:pPr algn="l"/>
            <a:r>
              <a:rPr lang="en-US" dirty="0"/>
              <a:t>There are several factors on which a loan is approved or rejected for a person.</a:t>
            </a:r>
          </a:p>
          <a:p>
            <a:pPr algn="l"/>
            <a:r>
              <a:rPr lang="en-US" dirty="0"/>
              <a:t>It is important to find out whether a person is approved for a loan or not.</a:t>
            </a:r>
          </a:p>
          <a:p>
            <a:pPr algn="l"/>
            <a:r>
              <a:rPr lang="en-US" dirty="0"/>
              <a:t>We solve this problem using statistical analysis and predict whether the person is approved for the loan or rejected.</a:t>
            </a:r>
          </a:p>
        </p:txBody>
      </p:sp>
    </p:spTree>
    <p:extLst>
      <p:ext uri="{BB962C8B-B14F-4D97-AF65-F5344CB8AC3E}">
        <p14:creationId xmlns:p14="http://schemas.microsoft.com/office/powerpoint/2010/main" val="1452150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7" name="Rectangle 512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138" name="Rectangle 5130">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5139" name="Group 5132">
            <a:extLst>
              <a:ext uri="{FF2B5EF4-FFF2-40B4-BE49-F238E27FC236}">
                <a16:creationId xmlns:a16="http://schemas.microsoft.com/office/drawing/2014/main" id="{8ED5E97A-D21B-4AA4-83CF-DA3A380E30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0"/>
            <a:ext cx="7724071" cy="6858000"/>
            <a:chOff x="4464881" y="0"/>
            <a:chExt cx="7724071" cy="6858000"/>
          </a:xfrm>
        </p:grpSpPr>
        <p:pic>
          <p:nvPicPr>
            <p:cNvPr id="5134" name="Picture 5133">
              <a:extLst>
                <a:ext uri="{FF2B5EF4-FFF2-40B4-BE49-F238E27FC236}">
                  <a16:creationId xmlns:a16="http://schemas.microsoft.com/office/drawing/2014/main" id="{8AF5706D-4464-450F-93F4-853EDF68CE4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5135" name="Picture 5134">
              <a:extLst>
                <a:ext uri="{FF2B5EF4-FFF2-40B4-BE49-F238E27FC236}">
                  <a16:creationId xmlns:a16="http://schemas.microsoft.com/office/drawing/2014/main" id="{3E0FB244-C158-43A9-AD7A-05DC5BBF6D3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8D4A6852-0191-ED52-EE45-1B538FA7560B}"/>
              </a:ext>
            </a:extLst>
          </p:cNvPr>
          <p:cNvSpPr>
            <a:spLocks noGrp="1"/>
          </p:cNvSpPr>
          <p:nvPr>
            <p:ph type="title"/>
          </p:nvPr>
        </p:nvSpPr>
        <p:spPr>
          <a:xfrm>
            <a:off x="838200" y="586992"/>
            <a:ext cx="5638800" cy="2461008"/>
          </a:xfrm>
        </p:spPr>
        <p:txBody>
          <a:bodyPr>
            <a:normAutofit/>
          </a:bodyPr>
          <a:lstStyle/>
          <a:p>
            <a:r>
              <a:rPr lang="en-US"/>
              <a:t>Data Description</a:t>
            </a:r>
            <a:endParaRPr lang="en-US" dirty="0"/>
          </a:p>
        </p:txBody>
      </p:sp>
      <p:sp>
        <p:nvSpPr>
          <p:cNvPr id="3" name="Content Placeholder 2">
            <a:extLst>
              <a:ext uri="{FF2B5EF4-FFF2-40B4-BE49-F238E27FC236}">
                <a16:creationId xmlns:a16="http://schemas.microsoft.com/office/drawing/2014/main" id="{C4FAD060-B1C4-3A6A-441B-9EDC31B67C68}"/>
              </a:ext>
            </a:extLst>
          </p:cNvPr>
          <p:cNvSpPr>
            <a:spLocks noGrp="1"/>
          </p:cNvSpPr>
          <p:nvPr>
            <p:ph idx="1"/>
          </p:nvPr>
        </p:nvSpPr>
        <p:spPr>
          <a:xfrm>
            <a:off x="838200" y="1908313"/>
            <a:ext cx="5638437" cy="4372053"/>
          </a:xfrm>
        </p:spPr>
        <p:txBody>
          <a:bodyPr anchor="ctr">
            <a:normAutofit/>
          </a:bodyPr>
          <a:lstStyle/>
          <a:p>
            <a:pPr>
              <a:lnSpc>
                <a:spcPct val="100000"/>
              </a:lnSpc>
            </a:pPr>
            <a:r>
              <a:rPr lang="en-US" sz="1300" dirty="0"/>
              <a:t>The best data for this proposal will come from banks, which maintain or gather information on customers who approach them for loans </a:t>
            </a:r>
          </a:p>
          <a:p>
            <a:pPr>
              <a:lnSpc>
                <a:spcPct val="100000"/>
              </a:lnSpc>
            </a:pPr>
            <a:r>
              <a:rPr lang="en-US" sz="1300" dirty="0"/>
              <a:t>A Kaggle data set is being analyzed for this project.</a:t>
            </a:r>
          </a:p>
          <a:p>
            <a:pPr marL="0" indent="0">
              <a:lnSpc>
                <a:spcPct val="100000"/>
              </a:lnSpc>
              <a:buNone/>
            </a:pPr>
            <a:r>
              <a:rPr lang="en-US" sz="1300" dirty="0">
                <a:hlinkClick r:id="rId4"/>
              </a:rPr>
              <a:t>https://www.kaggle.com/datasets/laotse/credit-risk-dataset?resource=download</a:t>
            </a:r>
            <a:endParaRPr lang="en-US" sz="1300" dirty="0"/>
          </a:p>
          <a:p>
            <a:pPr>
              <a:lnSpc>
                <a:spcPct val="100000"/>
              </a:lnSpc>
            </a:pPr>
            <a:r>
              <a:rPr lang="en-US" sz="1300" dirty="0"/>
              <a:t>The Credit Risk Analysis data set features the following:</a:t>
            </a:r>
          </a:p>
          <a:p>
            <a:pPr marL="0" indent="0">
              <a:lnSpc>
                <a:spcPct val="100000"/>
              </a:lnSpc>
              <a:buNone/>
            </a:pPr>
            <a:r>
              <a:rPr lang="en-US" sz="1300" dirty="0"/>
              <a:t>Age, annual income, home ownership, employment length, loan intent, loan grade, loan amount, interest rate, loan status, percent income, historical default and credit history length</a:t>
            </a:r>
          </a:p>
          <a:p>
            <a:pPr>
              <a:lnSpc>
                <a:spcPct val="100000"/>
              </a:lnSpc>
            </a:pPr>
            <a:r>
              <a:rPr lang="en-US" sz="1300" dirty="0"/>
              <a:t>This data set's target variable is </a:t>
            </a:r>
            <a:r>
              <a:rPr lang="en-US" sz="1300" b="1" dirty="0"/>
              <a:t>loan status. </a:t>
            </a:r>
            <a:r>
              <a:rPr lang="en-US" sz="1300" dirty="0"/>
              <a:t>It indicates if the loan has been granted or denied.</a:t>
            </a:r>
          </a:p>
        </p:txBody>
      </p:sp>
      <p:pic>
        <p:nvPicPr>
          <p:cNvPr id="5124" name="Picture 4">
            <a:extLst>
              <a:ext uri="{FF2B5EF4-FFF2-40B4-BE49-F238E27FC236}">
                <a16:creationId xmlns:a16="http://schemas.microsoft.com/office/drawing/2014/main" id="{837442B6-A009-E882-2A25-86DA6EB444C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190" r="30085"/>
          <a:stretch/>
        </p:blipFill>
        <p:spPr bwMode="auto">
          <a:xfrm>
            <a:off x="6861048" y="1"/>
            <a:ext cx="533095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2471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17" name="Rectangle 110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8" name="Rectangle 1110">
            <a:extLst>
              <a:ext uri="{FF2B5EF4-FFF2-40B4-BE49-F238E27FC236}">
                <a16:creationId xmlns:a16="http://schemas.microsoft.com/office/drawing/2014/main" id="{A3EF0E40-AEB8-4DF7-A67A-7317B3BF94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8138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0A0DAD7D-2601-EAB6-2888-3C0FE2630FC2}"/>
              </a:ext>
            </a:extLst>
          </p:cNvPr>
          <p:cNvSpPr>
            <a:spLocks noGrp="1"/>
          </p:cNvSpPr>
          <p:nvPr>
            <p:ph type="title"/>
          </p:nvPr>
        </p:nvSpPr>
        <p:spPr>
          <a:xfrm>
            <a:off x="838200" y="586992"/>
            <a:ext cx="4953000" cy="1011220"/>
          </a:xfrm>
        </p:spPr>
        <p:txBody>
          <a:bodyPr>
            <a:normAutofit/>
          </a:bodyPr>
          <a:lstStyle/>
          <a:p>
            <a:r>
              <a:rPr lang="en-US" dirty="0">
                <a:solidFill>
                  <a:srgbClr val="FFFFFF"/>
                </a:solidFill>
              </a:rPr>
              <a:t>Statistical Analysis</a:t>
            </a:r>
          </a:p>
        </p:txBody>
      </p:sp>
      <p:sp>
        <p:nvSpPr>
          <p:cNvPr id="3" name="Content Placeholder 2">
            <a:extLst>
              <a:ext uri="{FF2B5EF4-FFF2-40B4-BE49-F238E27FC236}">
                <a16:creationId xmlns:a16="http://schemas.microsoft.com/office/drawing/2014/main" id="{12C6C383-F2D7-9700-1C8F-1EB94F53D92E}"/>
              </a:ext>
            </a:extLst>
          </p:cNvPr>
          <p:cNvSpPr>
            <a:spLocks noGrp="1"/>
          </p:cNvSpPr>
          <p:nvPr>
            <p:ph idx="1"/>
          </p:nvPr>
        </p:nvSpPr>
        <p:spPr>
          <a:xfrm>
            <a:off x="838200" y="1367624"/>
            <a:ext cx="4952681" cy="5581816"/>
          </a:xfrm>
        </p:spPr>
        <p:txBody>
          <a:bodyPr anchor="ctr">
            <a:normAutofit/>
          </a:bodyPr>
          <a:lstStyle/>
          <a:p>
            <a:pPr marL="0" indent="0">
              <a:buNone/>
            </a:pPr>
            <a:r>
              <a:rPr lang="en-US" sz="1800" dirty="0">
                <a:solidFill>
                  <a:schemeClr val="accent6">
                    <a:lumMod val="40000"/>
                    <a:lumOff val="60000"/>
                  </a:schemeClr>
                </a:solidFill>
              </a:rPr>
              <a:t>Statistical analysis is the process of collecting, analyzing, interpreting, and presenting data using statistical methods. It involves the use of mathematical and statistical techniques to draw conclusions about a population based on a sample of data.</a:t>
            </a:r>
          </a:p>
          <a:p>
            <a:pPr marL="0" indent="0">
              <a:buNone/>
            </a:pPr>
            <a:r>
              <a:rPr lang="en-US" sz="1800" b="0" i="0" dirty="0">
                <a:solidFill>
                  <a:schemeClr val="accent6">
                    <a:lumMod val="40000"/>
                    <a:lumOff val="60000"/>
                  </a:schemeClr>
                </a:solidFill>
                <a:effectLst/>
              </a:rPr>
              <a:t>In R, statistical analysis is typically performed using a combination of built-in functions and packages. The most used package for statistical analysis in R is the "stats" package, which provides a wide range of statistical functions for data analysis.</a:t>
            </a:r>
            <a:endParaRPr lang="en-US" sz="1800" dirty="0">
              <a:solidFill>
                <a:schemeClr val="accent6">
                  <a:lumMod val="40000"/>
                  <a:lumOff val="60000"/>
                </a:schemeClr>
              </a:solidFill>
            </a:endParaRPr>
          </a:p>
        </p:txBody>
      </p:sp>
      <p:grpSp>
        <p:nvGrpSpPr>
          <p:cNvPr id="1119" name="Group 1112">
            <a:extLst>
              <a:ext uri="{FF2B5EF4-FFF2-40B4-BE49-F238E27FC236}">
                <a16:creationId xmlns:a16="http://schemas.microsoft.com/office/drawing/2014/main" id="{EE9B2788-52F7-4FD8-9A6C-1CBD701193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6955029" y="1"/>
            <a:ext cx="5236971" cy="6858000"/>
            <a:chOff x="20829" y="1"/>
            <a:chExt cx="5236971" cy="6857999"/>
          </a:xfrm>
        </p:grpSpPr>
        <p:pic>
          <p:nvPicPr>
            <p:cNvPr id="1114" name="Picture 1113">
              <a:extLst>
                <a:ext uri="{FF2B5EF4-FFF2-40B4-BE49-F238E27FC236}">
                  <a16:creationId xmlns:a16="http://schemas.microsoft.com/office/drawing/2014/main" id="{C927285D-4714-43A4-B813-F4723866DD3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115" name="Picture 1114">
              <a:extLst>
                <a:ext uri="{FF2B5EF4-FFF2-40B4-BE49-F238E27FC236}">
                  <a16:creationId xmlns:a16="http://schemas.microsoft.com/office/drawing/2014/main" id="{5196FC73-5547-418C-A557-60B63BA6B20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duotone>
                <a:schemeClr val="accent6">
                  <a:shade val="45000"/>
                  <a:satMod val="135000"/>
                </a:schemeClr>
                <a:prstClr val="white"/>
              </a:duotone>
              <a:alphaModFix amt="10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pic>
        <p:nvPicPr>
          <p:cNvPr id="1028" name="Picture 4">
            <a:extLst>
              <a:ext uri="{FF2B5EF4-FFF2-40B4-BE49-F238E27FC236}">
                <a16:creationId xmlns:a16="http://schemas.microsoft.com/office/drawing/2014/main" id="{997BDE41-D947-EF6F-2305-5B42B7E7AC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514" r="34902" b="-1"/>
          <a:stretch/>
        </p:blipFill>
        <p:spPr bwMode="auto">
          <a:xfrm>
            <a:off x="6858001" y="567942"/>
            <a:ext cx="4724400" cy="5716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0708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7462BFBC-0E19-4E6F-B0C7-CD5C519BC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2" name="Group 11">
            <a:extLst>
              <a:ext uri="{FF2B5EF4-FFF2-40B4-BE49-F238E27FC236}">
                <a16:creationId xmlns:a16="http://schemas.microsoft.com/office/drawing/2014/main" id="{F2C2A007-4AE9-49C4-B364-5FDF345962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1"/>
            <a:ext cx="5236971" cy="6858000"/>
            <a:chOff x="20829" y="1"/>
            <a:chExt cx="5236971" cy="6857999"/>
          </a:xfrm>
        </p:grpSpPr>
        <p:pic>
          <p:nvPicPr>
            <p:cNvPr id="13" name="Picture 12">
              <a:extLst>
                <a:ext uri="{FF2B5EF4-FFF2-40B4-BE49-F238E27FC236}">
                  <a16:creationId xmlns:a16="http://schemas.microsoft.com/office/drawing/2014/main" id="{7078F960-6916-4F42-8EF7-539F7BCF6E1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4" name="Picture 13">
              <a:extLst>
                <a:ext uri="{FF2B5EF4-FFF2-40B4-BE49-F238E27FC236}">
                  <a16:creationId xmlns:a16="http://schemas.microsoft.com/office/drawing/2014/main" id="{5DDD393C-0974-429B-BE40-48457E19E48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16" name="Rectangle 15">
            <a:extLst>
              <a:ext uri="{FF2B5EF4-FFF2-40B4-BE49-F238E27FC236}">
                <a16:creationId xmlns:a16="http://schemas.microsoft.com/office/drawing/2014/main" id="{D813CD98-5EBE-426D-A4AC-FA5518B09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276"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453545A-B2D3-41EE-A91C-DBF43402DD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276"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18AC5C-F923-9D19-3D10-7466EFB63624}"/>
              </a:ext>
            </a:extLst>
          </p:cNvPr>
          <p:cNvSpPr>
            <a:spLocks noGrp="1"/>
          </p:cNvSpPr>
          <p:nvPr>
            <p:ph type="title"/>
          </p:nvPr>
        </p:nvSpPr>
        <p:spPr>
          <a:xfrm>
            <a:off x="1143318" y="914400"/>
            <a:ext cx="4952681" cy="5105400"/>
          </a:xfrm>
        </p:spPr>
        <p:txBody>
          <a:bodyPr anchor="ctr">
            <a:normAutofit/>
          </a:bodyPr>
          <a:lstStyle/>
          <a:p>
            <a:r>
              <a:rPr lang="en-US" dirty="0"/>
              <a:t>Importance of Statistical Analysis</a:t>
            </a:r>
          </a:p>
        </p:txBody>
      </p:sp>
      <p:sp>
        <p:nvSpPr>
          <p:cNvPr id="3" name="Content Placeholder 2">
            <a:extLst>
              <a:ext uri="{FF2B5EF4-FFF2-40B4-BE49-F238E27FC236}">
                <a16:creationId xmlns:a16="http://schemas.microsoft.com/office/drawing/2014/main" id="{9C2E8D62-559A-122A-CCDB-FB8471FEF77F}"/>
              </a:ext>
            </a:extLst>
          </p:cNvPr>
          <p:cNvSpPr>
            <a:spLocks noGrp="1"/>
          </p:cNvSpPr>
          <p:nvPr>
            <p:ph idx="1"/>
          </p:nvPr>
        </p:nvSpPr>
        <p:spPr>
          <a:xfrm>
            <a:off x="6324601" y="914400"/>
            <a:ext cx="4800600" cy="5105400"/>
          </a:xfrm>
        </p:spPr>
        <p:txBody>
          <a:bodyPr anchor="ctr">
            <a:normAutofit/>
          </a:bodyPr>
          <a:lstStyle/>
          <a:p>
            <a:pPr marL="0" indent="0">
              <a:buNone/>
            </a:pPr>
            <a:r>
              <a:rPr lang="en-US" sz="1800" b="0" i="0" dirty="0">
                <a:effectLst/>
              </a:rPr>
              <a:t>statistical analysis is important because it allows us to make sense of complex data, test hypotheses, and make informed decisions based on evidence.</a:t>
            </a:r>
          </a:p>
          <a:p>
            <a:pPr marL="0" indent="0">
              <a:buNone/>
            </a:pPr>
            <a:r>
              <a:rPr lang="en-US" sz="1800" dirty="0"/>
              <a:t>statistical analysis in R is an important tool for data exploration, modeling, visualization, reproducibility, efficiency, and accessibility. Its power and flexibility make it a popular choice for researchers and analysts in a wide range of fields.</a:t>
            </a:r>
          </a:p>
        </p:txBody>
      </p:sp>
    </p:spTree>
    <p:extLst>
      <p:ext uri="{BB962C8B-B14F-4D97-AF65-F5344CB8AC3E}">
        <p14:creationId xmlns:p14="http://schemas.microsoft.com/office/powerpoint/2010/main" val="4155966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081" name="Rectangle 3080">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3083" name="Group 3082">
            <a:extLst>
              <a:ext uri="{FF2B5EF4-FFF2-40B4-BE49-F238E27FC236}">
                <a16:creationId xmlns:a16="http://schemas.microsoft.com/office/drawing/2014/main" id="{8B308828-4749-4D6D-9CEA-433D2BD27E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0"/>
            <a:ext cx="7724071" cy="6858000"/>
            <a:chOff x="4464881" y="0"/>
            <a:chExt cx="7724071" cy="6858000"/>
          </a:xfrm>
        </p:grpSpPr>
        <p:pic>
          <p:nvPicPr>
            <p:cNvPr id="3084" name="Picture 3083">
              <a:extLst>
                <a:ext uri="{FF2B5EF4-FFF2-40B4-BE49-F238E27FC236}">
                  <a16:creationId xmlns:a16="http://schemas.microsoft.com/office/drawing/2014/main" id="{FA43358F-8AF6-45AF-B1D4-3EA84DDE724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3085" name="Picture 3084">
              <a:extLst>
                <a:ext uri="{FF2B5EF4-FFF2-40B4-BE49-F238E27FC236}">
                  <a16:creationId xmlns:a16="http://schemas.microsoft.com/office/drawing/2014/main" id="{33B887FE-73E4-4849-9FF5-BEBA0406869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3087" name="Rectangle 3086">
            <a:extLst>
              <a:ext uri="{FF2B5EF4-FFF2-40B4-BE49-F238E27FC236}">
                <a16:creationId xmlns:a16="http://schemas.microsoft.com/office/drawing/2014/main" id="{0DADC141-2CF4-4D22-BFEF-05FB358E4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3C2D40-27D9-11FA-93DD-A4B7C213E075}"/>
              </a:ext>
            </a:extLst>
          </p:cNvPr>
          <p:cNvSpPr>
            <a:spLocks noGrp="1"/>
          </p:cNvSpPr>
          <p:nvPr>
            <p:ph type="title"/>
          </p:nvPr>
        </p:nvSpPr>
        <p:spPr>
          <a:xfrm>
            <a:off x="1143000" y="1066801"/>
            <a:ext cx="5410200" cy="838198"/>
          </a:xfrm>
        </p:spPr>
        <p:txBody>
          <a:bodyPr>
            <a:normAutofit/>
          </a:bodyPr>
          <a:lstStyle/>
          <a:p>
            <a:r>
              <a:rPr lang="en-US" sz="3600" dirty="0"/>
              <a:t>Exploratory Data Analysis</a:t>
            </a:r>
          </a:p>
        </p:txBody>
      </p:sp>
      <p:sp>
        <p:nvSpPr>
          <p:cNvPr id="3" name="Content Placeholder 2">
            <a:extLst>
              <a:ext uri="{FF2B5EF4-FFF2-40B4-BE49-F238E27FC236}">
                <a16:creationId xmlns:a16="http://schemas.microsoft.com/office/drawing/2014/main" id="{919CF58C-04EB-E6D9-D211-07B6375090CC}"/>
              </a:ext>
            </a:extLst>
          </p:cNvPr>
          <p:cNvSpPr>
            <a:spLocks noGrp="1"/>
          </p:cNvSpPr>
          <p:nvPr>
            <p:ph idx="1"/>
          </p:nvPr>
        </p:nvSpPr>
        <p:spPr>
          <a:xfrm>
            <a:off x="1143000" y="1905000"/>
            <a:ext cx="5410200" cy="3048002"/>
          </a:xfrm>
        </p:spPr>
        <p:txBody>
          <a:bodyPr>
            <a:noAutofit/>
          </a:bodyPr>
          <a:lstStyle/>
          <a:p>
            <a:pPr marL="0" indent="0">
              <a:lnSpc>
                <a:spcPct val="100000"/>
              </a:lnSpc>
              <a:buNone/>
            </a:pPr>
            <a:r>
              <a:rPr lang="en-US" sz="1600" b="0" i="0" dirty="0">
                <a:effectLst/>
              </a:rPr>
              <a:t>Exploratory Data Analysis (EDA) is the process of exploring and summarizing data to gain insights and understand its underlying structure. </a:t>
            </a:r>
          </a:p>
          <a:p>
            <a:pPr marL="0" indent="0">
              <a:lnSpc>
                <a:spcPct val="100000"/>
              </a:lnSpc>
              <a:buNone/>
            </a:pPr>
            <a:r>
              <a:rPr lang="en-US" sz="1600" b="0" i="0" dirty="0">
                <a:effectLst/>
              </a:rPr>
              <a:t>It is an approach to data analysis that emphasizes understanding the data before making any formal statistical inferences or modeling.</a:t>
            </a:r>
          </a:p>
          <a:p>
            <a:pPr marL="0" indent="0">
              <a:lnSpc>
                <a:spcPct val="100000"/>
              </a:lnSpc>
              <a:buNone/>
            </a:pPr>
            <a:r>
              <a:rPr lang="en-US" sz="1600" b="0" i="0" dirty="0">
                <a:effectLst/>
              </a:rPr>
              <a:t>EDA is typically performed using graphical and numerical techniques to identify patterns, relationships, and anomalies in the data. Some common techniques used in EDA include histograms, box plots, scatter plots and correlation analysis.</a:t>
            </a:r>
          </a:p>
          <a:p>
            <a:pPr marL="0" indent="0">
              <a:lnSpc>
                <a:spcPct val="100000"/>
              </a:lnSpc>
              <a:buNone/>
            </a:pPr>
            <a:br>
              <a:rPr lang="en-US" sz="1600" dirty="0"/>
            </a:br>
            <a:endParaRPr lang="en-US" sz="1600" dirty="0"/>
          </a:p>
        </p:txBody>
      </p:sp>
      <p:pic>
        <p:nvPicPr>
          <p:cNvPr id="3074" name="Picture 2" descr="A screenshot of a computer&#10;&#10;Description automatically generated with low confidence">
            <a:extLst>
              <a:ext uri="{FF2B5EF4-FFF2-40B4-BE49-F238E27FC236}">
                <a16:creationId xmlns:a16="http://schemas.microsoft.com/office/drawing/2014/main" id="{882F15E8-0EFE-7AE6-F73D-95F7EEF5BF1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010400" y="2381856"/>
            <a:ext cx="4209625" cy="2094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8709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70" name="Rectangle 206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72" name="Rectangle 2071">
            <a:extLst>
              <a:ext uri="{FF2B5EF4-FFF2-40B4-BE49-F238E27FC236}">
                <a16:creationId xmlns:a16="http://schemas.microsoft.com/office/drawing/2014/main" id="{06B1FD15-9CBB-4259-931E-1EB6A8719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74" name="Group 2073">
            <a:extLst>
              <a:ext uri="{FF2B5EF4-FFF2-40B4-BE49-F238E27FC236}">
                <a16:creationId xmlns:a16="http://schemas.microsoft.com/office/drawing/2014/main" id="{9D739765-2266-4358-BC9F-0DC2A6B7CD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1"/>
            <a:ext cx="5236971" cy="6858000"/>
            <a:chOff x="20829" y="1"/>
            <a:chExt cx="5236971" cy="6857999"/>
          </a:xfrm>
        </p:grpSpPr>
        <p:pic>
          <p:nvPicPr>
            <p:cNvPr id="2075" name="Picture 2074">
              <a:extLst>
                <a:ext uri="{FF2B5EF4-FFF2-40B4-BE49-F238E27FC236}">
                  <a16:creationId xmlns:a16="http://schemas.microsoft.com/office/drawing/2014/main" id="{27772D55-3097-46EA-A34A-E1DFCA5E47E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2076" name="Picture 2075">
              <a:extLst>
                <a:ext uri="{FF2B5EF4-FFF2-40B4-BE49-F238E27FC236}">
                  <a16:creationId xmlns:a16="http://schemas.microsoft.com/office/drawing/2014/main" id="{595646B7-AF33-4444-8ACE-CE832D4A2C2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duotone>
                <a:schemeClr val="accent6">
                  <a:shade val="45000"/>
                  <a:satMod val="135000"/>
                </a:schemeClr>
                <a:prstClr val="white"/>
              </a:duotone>
              <a:alphaModFix amt="10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2078" name="Rectangle 2077">
            <a:extLst>
              <a:ext uri="{FF2B5EF4-FFF2-40B4-BE49-F238E27FC236}">
                <a16:creationId xmlns:a16="http://schemas.microsoft.com/office/drawing/2014/main" id="{A3EF0E40-AEB8-4DF7-A67A-7317B3BF94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07562" y="0"/>
            <a:ext cx="618443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7F36FB27-6BFB-9857-EB84-74732AFF5286}"/>
              </a:ext>
            </a:extLst>
          </p:cNvPr>
          <p:cNvSpPr>
            <a:spLocks noGrp="1"/>
          </p:cNvSpPr>
          <p:nvPr>
            <p:ph type="title"/>
          </p:nvPr>
        </p:nvSpPr>
        <p:spPr>
          <a:xfrm>
            <a:off x="6477000" y="586992"/>
            <a:ext cx="4953000" cy="1203673"/>
          </a:xfrm>
        </p:spPr>
        <p:txBody>
          <a:bodyPr>
            <a:normAutofit/>
          </a:bodyPr>
          <a:lstStyle/>
          <a:p>
            <a:r>
              <a:rPr lang="en-US" dirty="0">
                <a:solidFill>
                  <a:srgbClr val="FFFFFF"/>
                </a:solidFill>
              </a:rPr>
              <a:t>Decision Tree</a:t>
            </a:r>
          </a:p>
        </p:txBody>
      </p:sp>
      <p:pic>
        <p:nvPicPr>
          <p:cNvPr id="2050" name="Picture 2">
            <a:extLst>
              <a:ext uri="{FF2B5EF4-FFF2-40B4-BE49-F238E27FC236}">
                <a16:creationId xmlns:a16="http://schemas.microsoft.com/office/drawing/2014/main" id="{90441937-477E-5A36-7E7D-FA9DFD95EB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00" r="-3" b="-3"/>
          <a:stretch/>
        </p:blipFill>
        <p:spPr bwMode="auto">
          <a:xfrm>
            <a:off x="533400" y="1790665"/>
            <a:ext cx="4817466" cy="327141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0FA8560-9AE4-4E65-67D9-24A7FF42F89A}"/>
              </a:ext>
            </a:extLst>
          </p:cNvPr>
          <p:cNvSpPr>
            <a:spLocks noGrp="1"/>
          </p:cNvSpPr>
          <p:nvPr>
            <p:ph idx="1"/>
          </p:nvPr>
        </p:nvSpPr>
        <p:spPr>
          <a:xfrm>
            <a:off x="6477000" y="1981200"/>
            <a:ext cx="5491480" cy="4299164"/>
          </a:xfrm>
        </p:spPr>
        <p:txBody>
          <a:bodyPr anchor="ctr">
            <a:normAutofit fontScale="92500" lnSpcReduction="10000"/>
          </a:bodyPr>
          <a:lstStyle/>
          <a:p>
            <a:pPr>
              <a:lnSpc>
                <a:spcPct val="100000"/>
              </a:lnSpc>
            </a:pPr>
            <a:r>
              <a:rPr lang="en-US" sz="1700" dirty="0">
                <a:solidFill>
                  <a:srgbClr val="FFFFFF"/>
                </a:solidFill>
              </a:rPr>
              <a:t>A decision tree is a type of machine-learning algorithm that is used for both classification and regression tasks. It is a tree-like model that is constructed by recursively partitioning the data into subsets based on the values of the input features.</a:t>
            </a:r>
          </a:p>
          <a:p>
            <a:pPr>
              <a:lnSpc>
                <a:spcPct val="100000"/>
              </a:lnSpc>
            </a:pPr>
            <a:r>
              <a:rPr lang="en-US" sz="1700" dirty="0">
                <a:solidFill>
                  <a:srgbClr val="FFFFFF"/>
                </a:solidFill>
              </a:rPr>
              <a:t>The "</a:t>
            </a:r>
            <a:r>
              <a:rPr lang="en-US" sz="1700" dirty="0" err="1">
                <a:solidFill>
                  <a:srgbClr val="FFFFFF"/>
                </a:solidFill>
              </a:rPr>
              <a:t>rpart</a:t>
            </a:r>
            <a:r>
              <a:rPr lang="en-US" sz="1700" dirty="0">
                <a:solidFill>
                  <a:srgbClr val="FFFFFF"/>
                </a:solidFill>
              </a:rPr>
              <a:t>" library in R is a package that provides a set of functions for fitting decision tree models using the Recursive Partitioning and Regression Trees (RPART) algorithm.</a:t>
            </a:r>
          </a:p>
          <a:p>
            <a:pPr>
              <a:lnSpc>
                <a:spcPct val="100000"/>
              </a:lnSpc>
            </a:pPr>
            <a:r>
              <a:rPr lang="en-US" sz="1700" dirty="0">
                <a:solidFill>
                  <a:srgbClr val="FFFFFF"/>
                </a:solidFill>
              </a:rPr>
              <a:t>The "</a:t>
            </a:r>
            <a:r>
              <a:rPr lang="en-US" sz="1700" dirty="0" err="1">
                <a:solidFill>
                  <a:srgbClr val="FFFFFF"/>
                </a:solidFill>
              </a:rPr>
              <a:t>rpart</a:t>
            </a:r>
            <a:r>
              <a:rPr lang="en-US" sz="1700" dirty="0">
                <a:solidFill>
                  <a:srgbClr val="FFFFFF"/>
                </a:solidFill>
              </a:rPr>
              <a:t>" library provides functions for building decision trees, pruning the tree to avoid overfitting, and making predictions on new data.</a:t>
            </a:r>
          </a:p>
          <a:p>
            <a:pPr>
              <a:lnSpc>
                <a:spcPct val="100000"/>
              </a:lnSpc>
            </a:pPr>
            <a:r>
              <a:rPr lang="en-US" sz="1700" dirty="0">
                <a:solidFill>
                  <a:srgbClr val="FFFFFF"/>
                </a:solidFill>
              </a:rPr>
              <a:t>the "</a:t>
            </a:r>
            <a:r>
              <a:rPr lang="en-US" sz="1700" dirty="0" err="1">
                <a:solidFill>
                  <a:srgbClr val="FFFFFF"/>
                </a:solidFill>
              </a:rPr>
              <a:t>rpart</a:t>
            </a:r>
            <a:r>
              <a:rPr lang="en-US" sz="1700" dirty="0">
                <a:solidFill>
                  <a:srgbClr val="FFFFFF"/>
                </a:solidFill>
              </a:rPr>
              <a:t>" library is a powerful tool for building and interpreting decision tree models in R. Its flexibility and ease of use make it a popular choice for data analysts and machine learning practitioners.</a:t>
            </a:r>
          </a:p>
        </p:txBody>
      </p:sp>
    </p:spTree>
    <p:extLst>
      <p:ext uri="{BB962C8B-B14F-4D97-AF65-F5344CB8AC3E}">
        <p14:creationId xmlns:p14="http://schemas.microsoft.com/office/powerpoint/2010/main" val="550348744"/>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1725</TotalTime>
  <Words>984</Words>
  <Application>Microsoft Office PowerPoint</Application>
  <PresentationFormat>Widescreen</PresentationFormat>
  <Paragraphs>62</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AvenirNext LT Pro Medium</vt:lpstr>
      <vt:lpstr>Sabon Next LT</vt:lpstr>
      <vt:lpstr>DappledVTI</vt:lpstr>
      <vt:lpstr>CREDIT RISK ANALYZER </vt:lpstr>
      <vt:lpstr>Contents </vt:lpstr>
      <vt:lpstr>Introduction</vt:lpstr>
      <vt:lpstr>Problem Description</vt:lpstr>
      <vt:lpstr>Data Description</vt:lpstr>
      <vt:lpstr>Statistical Analysis</vt:lpstr>
      <vt:lpstr>Importance of Statistical Analysis</vt:lpstr>
      <vt:lpstr>Exploratory Data Analysis</vt:lpstr>
      <vt:lpstr>Decision Tree</vt:lpstr>
      <vt:lpstr>Model Evaluation – Confusion Matrix</vt:lpstr>
      <vt:lpstr>Performance Metrics</vt:lpstr>
      <vt:lpstr>Closing Thoughts</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RISK ANALYZER </dc:title>
  <dc:creator>Vamshi Krishna</dc:creator>
  <cp:lastModifiedBy>Vamshi Krishna</cp:lastModifiedBy>
  <cp:revision>37</cp:revision>
  <dcterms:created xsi:type="dcterms:W3CDTF">2023-03-05T05:19:55Z</dcterms:created>
  <dcterms:modified xsi:type="dcterms:W3CDTF">2024-01-28T03:40:09Z</dcterms:modified>
</cp:coreProperties>
</file>

<file path=docProps/thumbnail.jpeg>
</file>